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4"/>
  </p:notesMasterIdLst>
  <p:sldIdLst>
    <p:sldId id="256" r:id="rId2"/>
    <p:sldId id="405" r:id="rId3"/>
    <p:sldId id="470" r:id="rId4"/>
    <p:sldId id="471" r:id="rId5"/>
    <p:sldId id="309" r:id="rId6"/>
    <p:sldId id="343" r:id="rId7"/>
    <p:sldId id="344" r:id="rId8"/>
    <p:sldId id="475" r:id="rId9"/>
    <p:sldId id="472" r:id="rId10"/>
    <p:sldId id="476" r:id="rId11"/>
    <p:sldId id="474" r:id="rId12"/>
    <p:sldId id="473" r:id="rId13"/>
    <p:sldId id="258" r:id="rId14"/>
    <p:sldId id="358" r:id="rId15"/>
    <p:sldId id="261" r:id="rId16"/>
    <p:sldId id="266" r:id="rId17"/>
    <p:sldId id="267" r:id="rId18"/>
    <p:sldId id="275" r:id="rId19"/>
    <p:sldId id="286" r:id="rId20"/>
    <p:sldId id="290" r:id="rId21"/>
    <p:sldId id="292" r:id="rId22"/>
    <p:sldId id="328" r:id="rId23"/>
    <p:sldId id="329" r:id="rId24"/>
    <p:sldId id="330" r:id="rId25"/>
    <p:sldId id="332" r:id="rId26"/>
    <p:sldId id="393" r:id="rId27"/>
    <p:sldId id="336" r:id="rId28"/>
    <p:sldId id="337" r:id="rId29"/>
    <p:sldId id="339" r:id="rId30"/>
    <p:sldId id="340" r:id="rId31"/>
    <p:sldId id="342" r:id="rId32"/>
    <p:sldId id="465" r:id="rId33"/>
    <p:sldId id="345" r:id="rId34"/>
    <p:sldId id="348" r:id="rId35"/>
    <p:sldId id="359" r:id="rId36"/>
    <p:sldId id="360" r:id="rId37"/>
    <p:sldId id="361" r:id="rId38"/>
    <p:sldId id="366" r:id="rId39"/>
    <p:sldId id="367" r:id="rId40"/>
    <p:sldId id="372" r:id="rId41"/>
    <p:sldId id="373" r:id="rId42"/>
    <p:sldId id="375" r:id="rId43"/>
    <p:sldId id="376" r:id="rId44"/>
    <p:sldId id="464" r:id="rId45"/>
    <p:sldId id="463" r:id="rId46"/>
    <p:sldId id="379" r:id="rId47"/>
    <p:sldId id="381" r:id="rId48"/>
    <p:sldId id="382" r:id="rId49"/>
    <p:sldId id="384" r:id="rId50"/>
    <p:sldId id="477" r:id="rId51"/>
    <p:sldId id="391" r:id="rId52"/>
    <p:sldId id="392" r:id="rId53"/>
    <p:sldId id="394" r:id="rId54"/>
    <p:sldId id="395" r:id="rId55"/>
    <p:sldId id="396" r:id="rId56"/>
    <p:sldId id="406" r:id="rId57"/>
    <p:sldId id="407" r:id="rId58"/>
    <p:sldId id="466" r:id="rId59"/>
    <p:sldId id="467" r:id="rId60"/>
    <p:sldId id="468" r:id="rId61"/>
    <p:sldId id="469" r:id="rId62"/>
    <p:sldId id="263" r:id="rId63"/>
  </p:sldIdLst>
  <p:sldSz cx="9144000" cy="6858000" type="screen4x3"/>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4023F"/>
    <a:srgbClr val="AD438E"/>
    <a:srgbClr val="94003F"/>
    <a:srgbClr val="A50021"/>
    <a:srgbClr val="FF91C8"/>
    <a:srgbClr val="D6EAF8"/>
    <a:srgbClr val="464DD9"/>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23" autoAdjust="0"/>
    <p:restoredTop sz="94660"/>
  </p:normalViewPr>
  <p:slideViewPr>
    <p:cSldViewPr snapToGrid="0">
      <p:cViewPr varScale="1">
        <p:scale>
          <a:sx n="131" d="100"/>
          <a:sy n="131" d="100"/>
        </p:scale>
        <p:origin x="9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2023/11/20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DC56F0-BEE5-4715-8E33-DABC78619DE8}"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t>2023/11/20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t>2023/11/20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t>2023/11/20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buClr>
                <a:srgbClr val="94023F"/>
              </a:buCl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t>2023/11/20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t>2023/11/20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t>2023/11/20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t>2023/11/20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t>2023/11/20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t>2023/11/20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t>2023/11/20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t>2023/11/20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marL="360045" lvl="0" indent="-360045" algn="l" defTabSz="914400" rtl="0" eaLnBrk="1" latinLnBrk="0" hangingPunct="1">
              <a:lnSpc>
                <a:spcPct val="90000"/>
              </a:lnSpc>
              <a:spcBef>
                <a:spcPts val="1000"/>
              </a:spcBef>
              <a:buClr>
                <a:srgbClr val="94023F"/>
              </a:buClr>
              <a:buSzPct val="70000"/>
              <a:buFont typeface="Wingdings" panose="05000000000000000000" pitchFamily="2" charset="2"/>
              <a:buChar char="u"/>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t>2023/11/20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t>‹#›</a:t>
            </a:fld>
            <a:endParaRPr lang="zh-CN" altLang="en-US"/>
          </a:p>
        </p:txBody>
      </p:sp>
      <p:sp>
        <p:nvSpPr>
          <p:cNvPr id="8" name="矩形 7"/>
          <p:cNvSpPr/>
          <p:nvPr userDrawn="1"/>
        </p:nvSpPr>
        <p:spPr>
          <a:xfrm>
            <a:off x="7754069" y="95705"/>
            <a:ext cx="1355499"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VCC@SZU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45" indent="-360045" algn="l" defTabSz="914400" rtl="0" eaLnBrk="1" latinLnBrk="0" hangingPunct="1">
        <a:lnSpc>
          <a:spcPct val="90000"/>
        </a:lnSpc>
        <a:spcBef>
          <a:spcPts val="1000"/>
        </a:spcBef>
        <a:buClr>
          <a:srgbClr val="7030A0"/>
        </a:buClr>
        <a:buSzPct val="70000"/>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emf"/><Relationship Id="rId5" Type="http://schemas.openxmlformats.org/officeDocument/2006/relationships/image" Target="../media/image8.emf"/><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9.jpeg"/><Relationship Id="rId1" Type="http://schemas.openxmlformats.org/officeDocument/2006/relationships/slideLayout" Target="../slideLayouts/slideLayout1.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hyperlink" Target="http://csse.szu.edu.cn/staff/ruizhenh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10"/>
          <p:cNvPicPr>
            <a:picLocks noChangeAspect="1"/>
          </p:cNvPicPr>
          <p:nvPr/>
        </p:nvPicPr>
        <p:blipFill>
          <a:blip r:embed="rId4"/>
          <a:stretch>
            <a:fillRect/>
          </a:stretch>
        </p:blipFill>
        <p:spPr>
          <a:xfrm>
            <a:off x="199988" y="207807"/>
            <a:ext cx="972064" cy="972064"/>
          </a:xfrm>
          <a:prstGeom prst="rect">
            <a:avLst/>
          </a:prstGeom>
        </p:spPr>
      </p:pic>
      <p:pic>
        <p:nvPicPr>
          <p:cNvPr id="9" name="图片 2"/>
          <p:cNvPicPr>
            <a:picLocks noChangeAspect="1"/>
          </p:cNvPicPr>
          <p:nvPr/>
        </p:nvPicPr>
        <p:blipFill>
          <a:blip r:embed="rId5"/>
          <a:stretch>
            <a:fillRect/>
          </a:stretch>
        </p:blipFill>
        <p:spPr>
          <a:xfrm>
            <a:off x="1155576" y="3086551"/>
            <a:ext cx="7156402" cy="539088"/>
          </a:xfrm>
          <a:prstGeom prst="rect">
            <a:avLst/>
          </a:prstGeom>
        </p:spPr>
      </p:pic>
      <p:sp>
        <p:nvSpPr>
          <p:cNvPr id="12" name="文本框 3"/>
          <p:cNvSpPr txBox="1"/>
          <p:nvPr/>
        </p:nvSpPr>
        <p:spPr>
          <a:xfrm>
            <a:off x="1287380" y="1688450"/>
            <a:ext cx="7109639" cy="1477328"/>
          </a:xfrm>
          <a:prstGeom prst="rect">
            <a:avLst/>
          </a:prstGeom>
          <a:noFill/>
        </p:spPr>
        <p:txBody>
          <a:bodyPr wrap="none" rtlCol="0">
            <a:spAutoFit/>
          </a:bodyPr>
          <a:lstStyle/>
          <a:p>
            <a:r>
              <a:rPr lang="zh-CN" altLang="en-US" sz="9000" b="1" dirty="0">
                <a:solidFill>
                  <a:srgbClr val="94003F"/>
                </a:solidFill>
                <a:latin typeface="微软雅黑" panose="020B0503020204020204" pitchFamily="34" charset="-122"/>
                <a:ea typeface="微软雅黑" panose="020B0503020204020204" pitchFamily="34" charset="-122"/>
              </a:rPr>
              <a:t>计算机图形学</a:t>
            </a:r>
          </a:p>
        </p:txBody>
      </p:sp>
      <p:sp>
        <p:nvSpPr>
          <p:cNvPr id="13" name="矩形 6"/>
          <p:cNvSpPr/>
          <p:nvPr/>
        </p:nvSpPr>
        <p:spPr>
          <a:xfrm>
            <a:off x="3711120" y="4100410"/>
            <a:ext cx="2262158" cy="923330"/>
          </a:xfrm>
          <a:prstGeom prst="rect">
            <a:avLst/>
          </a:prstGeom>
        </p:spPr>
        <p:txBody>
          <a:bodyPr wrap="none">
            <a:spAutoFit/>
          </a:bodyPr>
          <a:lstStyle/>
          <a:p>
            <a:pPr algn="ctr"/>
            <a:r>
              <a:rPr lang="zh-CN" altLang="en-US" sz="5400" dirty="0">
                <a:latin typeface="叶根友刀锋黑草" panose="02010601030101010101" pitchFamily="2" charset="-122"/>
                <a:ea typeface="叶根友刀锋黑草" panose="02010601030101010101" pitchFamily="2" charset="-122"/>
              </a:rPr>
              <a:t>胡瑞珍</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6282" y="207808"/>
            <a:ext cx="972064" cy="9720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a:t>
            </a:r>
            <a:r>
              <a:rPr lang="en-US" altLang="zh-CN" dirty="0"/>
              <a:t>DDA</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400" dirty="0"/>
                  <a:t>DDA: Digital Differential Analyzer </a:t>
                </a:r>
                <a:r>
                  <a:rPr lang="zh-CN" altLang="en-US" sz="2400" dirty="0"/>
                  <a:t>数字微分分析器</a:t>
                </a:r>
                <a:endParaRPr lang="en-US" altLang="zh-CN" sz="2400" dirty="0"/>
              </a:p>
              <a:p>
                <a:pPr lvl="1">
                  <a:buClr>
                    <a:schemeClr val="tx1"/>
                  </a:buClr>
                </a:pPr>
                <a:r>
                  <a:rPr lang="en-US" altLang="zh-CN" sz="1800" dirty="0"/>
                  <a:t>DDA </a:t>
                </a:r>
                <a:r>
                  <a:rPr lang="zh-CN" altLang="en-US" sz="1800" dirty="0"/>
                  <a:t>过去是一个机械设备，用于求解微分方程的数值解</a:t>
                </a:r>
              </a:p>
              <a:p>
                <a:pPr lvl="1">
                  <a:buClr>
                    <a:schemeClr val="tx1"/>
                  </a:buClr>
                </a:pPr>
                <a:r>
                  <a:rPr lang="zh-CN" altLang="en-US" sz="1800" dirty="0"/>
                  <a:t>直线</a:t>
                </a:r>
                <a14:m>
                  <m:oMath xmlns:m="http://schemas.openxmlformats.org/officeDocument/2006/math">
                    <m:r>
                      <a:rPr lang="en-US" altLang="zh-CN" sz="1800" i="1" dirty="0" smtClean="0">
                        <a:latin typeface="Cambria Math" panose="02040503050406030204" charset="0"/>
                      </a:rPr>
                      <m:t>𝑦</m:t>
                    </m:r>
                    <m:r>
                      <a:rPr lang="en-US" altLang="zh-CN" sz="1800" i="1" dirty="0" smtClean="0">
                        <a:latin typeface="Cambria Math" panose="02040503050406030204" charset="0"/>
                      </a:rPr>
                      <m:t>=</m:t>
                    </m:r>
                    <m:r>
                      <a:rPr lang="en-US" altLang="zh-CN" sz="1800" i="1" dirty="0" smtClean="0">
                        <a:latin typeface="Cambria Math" panose="02040503050406030204" charset="0"/>
                      </a:rPr>
                      <m:t>𝑚𝑥</m:t>
                    </m:r>
                    <m:r>
                      <a:rPr lang="en-US" altLang="zh-CN" sz="1800" i="1" dirty="0" smtClean="0">
                        <a:latin typeface="Cambria Math" panose="02040503050406030204" charset="0"/>
                      </a:rPr>
                      <m:t>+</m:t>
                    </m:r>
                    <m:r>
                      <a:rPr lang="en-US" altLang="zh-CN" sz="1800" i="1" dirty="0" smtClean="0">
                        <a:latin typeface="Cambria Math" panose="02040503050406030204" charset="0"/>
                      </a:rPr>
                      <m:t>h</m:t>
                    </m:r>
                  </m:oMath>
                </a14:m>
                <a:r>
                  <a:rPr lang="zh-CN" altLang="en-US" sz="1800" dirty="0"/>
                  <a:t>满足微分方程</a:t>
                </a:r>
                <a:endParaRPr lang="en-US" altLang="zh-CN" sz="1800" dirty="0"/>
              </a:p>
              <a:p>
                <a:pPr marL="457200" lvl="1" indent="0">
                  <a:buClr>
                    <a:schemeClr val="tx1"/>
                  </a:buClr>
                  <a:buNone/>
                </a:pPr>
                <a:r>
                  <a:rPr lang="en-US" altLang="zh-CN" sz="1800" dirty="0"/>
                  <a:t>    </a:t>
                </a:r>
                <a14:m>
                  <m:oMath xmlns:m="http://schemas.openxmlformats.org/officeDocument/2006/math">
                    <m:r>
                      <a:rPr lang="en-US" altLang="zh-CN" sz="1800" i="1" dirty="0" smtClean="0">
                        <a:latin typeface="Cambria Math" panose="02040503050406030204" charset="0"/>
                      </a:rPr>
                      <m:t>𝑑𝑦</m:t>
                    </m:r>
                    <m:r>
                      <a:rPr lang="en-US" altLang="zh-CN" sz="1800" i="1" dirty="0">
                        <a:latin typeface="Cambria Math" panose="02040503050406030204" charset="0"/>
                      </a:rPr>
                      <m:t>/</m:t>
                    </m:r>
                    <m:r>
                      <a:rPr lang="en-US" altLang="zh-CN" sz="1800" i="1" dirty="0">
                        <a:latin typeface="Cambria Math" panose="02040503050406030204" charset="0"/>
                      </a:rPr>
                      <m:t>𝑑𝑥</m:t>
                    </m:r>
                    <m:r>
                      <a:rPr lang="en-US" altLang="zh-CN" sz="1800" i="1" dirty="0">
                        <a:latin typeface="Cambria Math" panose="02040503050406030204" charset="0"/>
                      </a:rPr>
                      <m:t> = </m:t>
                    </m:r>
                    <m:r>
                      <a:rPr lang="en-US" altLang="zh-CN" sz="1800" i="1" dirty="0">
                        <a:latin typeface="Cambria Math" panose="02040503050406030204" charset="0"/>
                      </a:rPr>
                      <m:t>𝑚</m:t>
                    </m:r>
                    <m:r>
                      <a:rPr lang="en-US" altLang="zh-CN" sz="1800" i="1" dirty="0">
                        <a:latin typeface="Cambria Math" panose="02040503050406030204" charset="0"/>
                      </a:rPr>
                      <m:t> = </m:t>
                    </m:r>
                    <m:sSub>
                      <m:sSubPr>
                        <m:ctrlPr>
                          <a:rPr lang="en-US" altLang="zh-CN" sz="1800" b="0" i="1" dirty="0" smtClean="0">
                            <a:latin typeface="Cambria Math" panose="02040503050406030204" pitchFamily="18" charset="0"/>
                          </a:rPr>
                        </m:ctrlPr>
                      </m:sSubPr>
                      <m:e>
                        <m:r>
                          <a:rPr lang="en-US" altLang="zh-CN" sz="1800" i="1" dirty="0" err="1">
                            <a:latin typeface="Cambria Math" panose="02040503050406030204" charset="0"/>
                          </a:rPr>
                          <m:t>𝐷</m:t>
                        </m:r>
                      </m:e>
                      <m:sub>
                        <m:r>
                          <a:rPr lang="en-US" altLang="zh-CN" sz="1800" b="0" i="1" dirty="0" smtClean="0">
                            <a:latin typeface="Cambria Math" panose="02040503050406030204" charset="0"/>
                          </a:rPr>
                          <m:t>𝑦</m:t>
                        </m:r>
                      </m:sub>
                    </m:sSub>
                    <m:r>
                      <a:rPr lang="en-US" altLang="zh-CN" sz="1800" i="1" dirty="0">
                        <a:latin typeface="Cambria Math" panose="02040503050406030204" charset="0"/>
                      </a:rPr>
                      <m:t>/</m:t>
                    </m:r>
                    <m:sSub>
                      <m:sSubPr>
                        <m:ctrlPr>
                          <a:rPr lang="en-US" altLang="zh-CN" sz="1800" b="0" i="1" dirty="0" smtClean="0">
                            <a:latin typeface="Cambria Math" panose="02040503050406030204" pitchFamily="18" charset="0"/>
                          </a:rPr>
                        </m:ctrlPr>
                      </m:sSubPr>
                      <m:e>
                        <m:r>
                          <a:rPr lang="en-US" altLang="zh-CN" sz="1800" i="1" dirty="0" err="1">
                            <a:latin typeface="Cambria Math" panose="02040503050406030204" charset="0"/>
                          </a:rPr>
                          <m:t>𝐷</m:t>
                        </m:r>
                      </m:e>
                      <m:sub>
                        <m:r>
                          <a:rPr lang="en-US" altLang="zh-CN" sz="1800" b="0" i="1" dirty="0" smtClean="0">
                            <a:latin typeface="Cambria Math" panose="02040503050406030204" charset="0"/>
                          </a:rPr>
                          <m:t>𝑥</m:t>
                        </m:r>
                      </m:sub>
                    </m:sSub>
                    <m:r>
                      <a:rPr lang="en-US" altLang="zh-CN" sz="1800" i="1" dirty="0">
                        <a:latin typeface="Cambria Math" panose="02040503050406030204" charset="0"/>
                      </a:rPr>
                      <m:t> =(</m:t>
                    </m:r>
                    <m:r>
                      <a:rPr lang="en-US" altLang="zh-CN" sz="1800" i="1" dirty="0">
                        <a:latin typeface="Cambria Math" panose="02040503050406030204" charset="0"/>
                      </a:rPr>
                      <m:t>𝑦</m:t>
                    </m:r>
                    <m:r>
                      <a:rPr lang="en-US" altLang="zh-CN" sz="1800" i="1" baseline="-25000" dirty="0">
                        <a:latin typeface="Cambria Math" panose="02040503050406030204" charset="0"/>
                      </a:rPr>
                      <m:t>2</m:t>
                    </m:r>
                    <m:r>
                      <a:rPr lang="en-US" altLang="zh-CN" sz="1800" i="1" dirty="0">
                        <a:latin typeface="Cambria Math" panose="02040503050406030204" charset="0"/>
                      </a:rPr>
                      <m:t> –</m:t>
                    </m:r>
                    <m:r>
                      <a:rPr lang="en-US" altLang="zh-CN" sz="1800" i="1" dirty="0">
                        <a:latin typeface="Cambria Math" panose="02040503050406030204" charset="0"/>
                      </a:rPr>
                      <m:t>𝑦</m:t>
                    </m:r>
                    <m:r>
                      <a:rPr lang="en-US" altLang="zh-CN" sz="1800" i="1" baseline="-25000" dirty="0">
                        <a:latin typeface="Cambria Math" panose="02040503050406030204" charset="0"/>
                      </a:rPr>
                      <m:t>1</m:t>
                    </m:r>
                    <m:r>
                      <a:rPr lang="en-US" altLang="zh-CN" sz="1800" i="1" dirty="0">
                        <a:latin typeface="Cambria Math" panose="02040503050406030204" charset="0"/>
                      </a:rPr>
                      <m:t>)/(</m:t>
                    </m:r>
                    <m:r>
                      <a:rPr lang="en-US" altLang="zh-CN" sz="1800" i="1" dirty="0">
                        <a:latin typeface="Cambria Math" panose="02040503050406030204" charset="0"/>
                      </a:rPr>
                      <m:t>𝑥</m:t>
                    </m:r>
                    <m:r>
                      <a:rPr lang="en-US" altLang="zh-CN" sz="1800" i="1" baseline="-25000" dirty="0">
                        <a:latin typeface="Cambria Math" panose="02040503050406030204" charset="0"/>
                      </a:rPr>
                      <m:t>2</m:t>
                    </m:r>
                    <m:r>
                      <a:rPr lang="en-US" altLang="zh-CN" sz="1800" i="1" dirty="0">
                        <a:latin typeface="Cambria Math" panose="02040503050406030204" charset="0"/>
                      </a:rPr>
                      <m:t> – </m:t>
                    </m:r>
                    <m:r>
                      <a:rPr lang="en-US" altLang="zh-CN" sz="1800" i="1" dirty="0">
                        <a:latin typeface="Cambria Math" panose="02040503050406030204" charset="0"/>
                      </a:rPr>
                      <m:t>𝑥</m:t>
                    </m:r>
                    <m:r>
                      <a:rPr lang="en-US" altLang="zh-CN" sz="1800" i="1" baseline="-25000" dirty="0">
                        <a:latin typeface="Cambria Math" panose="02040503050406030204" charset="0"/>
                      </a:rPr>
                      <m:t>1</m:t>
                    </m:r>
                    <m:r>
                      <a:rPr lang="en-US" altLang="zh-CN" sz="1800" i="1" dirty="0">
                        <a:latin typeface="Cambria Math" panose="02040503050406030204" charset="0"/>
                      </a:rPr>
                      <m:t>)</m:t>
                    </m:r>
                  </m:oMath>
                </a14:m>
                <a:endParaRPr lang="en-US" altLang="zh-CN" sz="1800" dirty="0"/>
              </a:p>
              <a:p>
                <a:pPr lvl="1">
                  <a:buClr>
                    <a:schemeClr val="tx1"/>
                  </a:buClr>
                </a:pPr>
                <a:endParaRPr lang="en-US" altLang="zh-CN" sz="1800" dirty="0"/>
              </a:p>
              <a:p>
                <a:pPr lvl="1">
                  <a:buClr>
                    <a:schemeClr val="tx1"/>
                  </a:buClr>
                </a:pPr>
                <a:endParaRPr lang="en-US" altLang="zh-CN"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10</a:t>
            </a:fld>
            <a:endParaRPr lang="zh-CN" altLang="en-US"/>
          </a:p>
        </p:txBody>
      </p:sp>
      <p:pic>
        <p:nvPicPr>
          <p:cNvPr id="6" name="图片 5"/>
          <p:cNvPicPr>
            <a:picLocks noChangeAspect="1"/>
          </p:cNvPicPr>
          <p:nvPr/>
        </p:nvPicPr>
        <p:blipFill>
          <a:blip r:embed="rId3"/>
          <a:stretch>
            <a:fillRect/>
          </a:stretch>
        </p:blipFill>
        <p:spPr>
          <a:xfrm>
            <a:off x="4559025" y="3425766"/>
            <a:ext cx="25950" cy="6467"/>
          </a:xfrm>
          <a:prstGeom prst="rect">
            <a:avLst/>
          </a:prstGeom>
        </p:spPr>
      </p:pic>
      <p:pic>
        <p:nvPicPr>
          <p:cNvPr id="5" name="图片 4"/>
          <p:cNvPicPr>
            <a:picLocks noChangeAspect="1"/>
          </p:cNvPicPr>
          <p:nvPr/>
        </p:nvPicPr>
        <p:blipFill>
          <a:blip r:embed="rId4"/>
          <a:stretch>
            <a:fillRect/>
          </a:stretch>
        </p:blipFill>
        <p:spPr>
          <a:xfrm>
            <a:off x="4711425" y="3578166"/>
            <a:ext cx="25950" cy="6467"/>
          </a:xfrm>
          <a:prstGeom prst="rect">
            <a:avLst/>
          </a:prstGeom>
        </p:spPr>
      </p:pic>
      <p:pic>
        <p:nvPicPr>
          <p:cNvPr id="9" name="图片 8"/>
          <p:cNvPicPr>
            <a:picLocks noChangeAspect="1"/>
          </p:cNvPicPr>
          <p:nvPr/>
        </p:nvPicPr>
        <p:blipFill>
          <a:blip r:embed="rId5"/>
          <a:stretch>
            <a:fillRect/>
          </a:stretch>
        </p:blipFill>
        <p:spPr>
          <a:xfrm>
            <a:off x="2607837" y="3106205"/>
            <a:ext cx="3330627" cy="33094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1008" y="3247842"/>
            <a:ext cx="4894039" cy="2232205"/>
          </a:xfrm>
          <a:prstGeom prst="rect">
            <a:avLst/>
          </a:prstGeom>
        </p:spPr>
      </p:pic>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环绕测试法</a:t>
            </a:r>
          </a:p>
        </p:txBody>
      </p:sp>
      <p:sp>
        <p:nvSpPr>
          <p:cNvPr id="3" name="内容占位符 2"/>
          <p:cNvSpPr>
            <a:spLocks noGrp="1"/>
          </p:cNvSpPr>
          <p:nvPr>
            <p:ph idx="1"/>
          </p:nvPr>
        </p:nvSpPr>
        <p:spPr/>
        <p:txBody>
          <a:bodyPr>
            <a:normAutofit/>
          </a:bodyPr>
          <a:lstStyle/>
          <a:p>
            <a:r>
              <a:rPr lang="zh-CN" altLang="en-US" sz="2400" dirty="0"/>
              <a:t>首先根据多边形的边界建立一条环路</a:t>
            </a:r>
            <a:endParaRPr lang="en-US" altLang="zh-CN" sz="2400" dirty="0"/>
          </a:p>
          <a:p>
            <a:pPr lvl="1">
              <a:buClr>
                <a:schemeClr val="tx1"/>
              </a:buClr>
            </a:pPr>
            <a:r>
              <a:rPr lang="zh-CN" altLang="en-US" sz="1800" dirty="0"/>
              <a:t>从一个顶点出发，依次遍历各边，最后回到该顶点</a:t>
            </a:r>
            <a:endParaRPr lang="en-US" altLang="zh-CN" sz="1800" dirty="0"/>
          </a:p>
          <a:p>
            <a:pPr lvl="1">
              <a:buClr>
                <a:schemeClr val="tx1"/>
              </a:buClr>
            </a:pPr>
            <a:endParaRPr lang="en-US" altLang="zh-CN" sz="1800" dirty="0"/>
          </a:p>
          <a:p>
            <a:r>
              <a:rPr lang="zh-CN" altLang="en-US" sz="2400" dirty="0"/>
              <a:t>一点的环绕次数计算</a:t>
            </a:r>
            <a:endParaRPr lang="en-US" altLang="zh-CN" sz="2400" dirty="0"/>
          </a:p>
          <a:p>
            <a:pPr lvl="1">
              <a:buClr>
                <a:schemeClr val="tx1"/>
              </a:buClr>
            </a:pPr>
            <a:r>
              <a:rPr lang="zh-CN" altLang="en-US" sz="1800" dirty="0"/>
              <a:t>被多边形各边按上述环路遍历所环绕的次数</a:t>
            </a:r>
          </a:p>
          <a:p>
            <a:pPr lvl="1">
              <a:buClr>
                <a:schemeClr val="tx1"/>
              </a:buClr>
            </a:pPr>
            <a:r>
              <a:rPr lang="zh-CN" altLang="en-US" sz="1800" dirty="0"/>
              <a:t>顺时针方向为正</a:t>
            </a:r>
          </a:p>
          <a:p>
            <a:pPr lvl="1">
              <a:buClr>
                <a:schemeClr val="tx1"/>
              </a:buClr>
            </a:pPr>
            <a:r>
              <a:rPr lang="zh-CN" altLang="en-US" sz="1800" dirty="0"/>
              <a:t>逆时针方向为负</a:t>
            </a:r>
            <a:endParaRPr lang="en-US" altLang="zh-CN" sz="1800" dirty="0"/>
          </a:p>
          <a:p>
            <a:pPr lvl="1">
              <a:buClr>
                <a:schemeClr val="tx1"/>
              </a:buClr>
            </a:pPr>
            <a:endParaRPr lang="en-US" altLang="zh-CN" dirty="0"/>
          </a:p>
          <a:p>
            <a:r>
              <a:rPr lang="zh-CN" altLang="en-US" sz="2400" dirty="0"/>
              <a:t>内外检测</a:t>
            </a:r>
            <a:endParaRPr lang="en-US" altLang="zh-CN" sz="2400" dirty="0"/>
          </a:p>
          <a:p>
            <a:pPr lvl="1">
              <a:buClr>
                <a:schemeClr val="tx1"/>
              </a:buClr>
            </a:pPr>
            <a:r>
              <a:rPr lang="zh-CN" altLang="en-US" sz="1800" dirty="0"/>
              <a:t>如果环绕数不等于</a:t>
            </a:r>
            <a:r>
              <a:rPr lang="en-US" altLang="zh-CN" sz="1800" dirty="0"/>
              <a:t>0</a:t>
            </a:r>
            <a:r>
              <a:rPr lang="zh-CN" altLang="en-US" sz="1800" dirty="0"/>
              <a:t>就是内部</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11</a:t>
            </a:fld>
            <a:endParaRPr lang="zh-CN" altLang="en-US"/>
          </a:p>
        </p:txBody>
      </p:sp>
      <p:pic>
        <p:nvPicPr>
          <p:cNvPr id="6" name="图片 5"/>
          <p:cNvPicPr>
            <a:picLocks noChangeAspect="1"/>
          </p:cNvPicPr>
          <p:nvPr/>
        </p:nvPicPr>
        <p:blipFill>
          <a:blip r:embed="rId5"/>
          <a:stretch>
            <a:fillRect/>
          </a:stretch>
        </p:blipFill>
        <p:spPr>
          <a:xfrm>
            <a:off x="4559025" y="3425766"/>
            <a:ext cx="25950" cy="6467"/>
          </a:xfrm>
          <a:prstGeom prst="rect">
            <a:avLst/>
          </a:prstGeom>
        </p:spPr>
      </p:pic>
      <p:pic>
        <p:nvPicPr>
          <p:cNvPr id="5" name="图片 4"/>
          <p:cNvPicPr>
            <a:picLocks noChangeAspect="1"/>
          </p:cNvPicPr>
          <p:nvPr/>
        </p:nvPicPr>
        <p:blipFill>
          <a:blip r:embed="rId6"/>
          <a:stretch>
            <a:fillRect/>
          </a:stretch>
        </p:blipFill>
        <p:spPr>
          <a:xfrm>
            <a:off x="4711425" y="3578166"/>
            <a:ext cx="25950" cy="6467"/>
          </a:xfrm>
          <a:prstGeom prst="rect">
            <a:avLst/>
          </a:prstGeom>
        </p:spPr>
      </p:pic>
      <p:pic>
        <p:nvPicPr>
          <p:cNvPr id="9" name="Winding_Number_Animation_Small_d0aFMv.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745224" y="1037028"/>
            <a:ext cx="2295152" cy="18667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片元处理</a:t>
            </a:r>
          </a:p>
        </p:txBody>
      </p:sp>
      <p:sp>
        <p:nvSpPr>
          <p:cNvPr id="3" name="内容占位符 2"/>
          <p:cNvSpPr>
            <a:spLocks noGrp="1"/>
          </p:cNvSpPr>
          <p:nvPr>
            <p:ph idx="1"/>
          </p:nvPr>
        </p:nvSpPr>
        <p:spPr>
          <a:effectLst>
            <a:glow rad="228600">
              <a:schemeClr val="accent5">
                <a:satMod val="175000"/>
                <a:alpha val="40000"/>
              </a:schemeClr>
            </a:glow>
          </a:effectLst>
        </p:spPr>
        <p:txBody>
          <a:bodyPr>
            <a:normAutofit/>
          </a:bodyPr>
          <a:lstStyle/>
          <a:p>
            <a:r>
              <a:rPr lang="zh-CN" altLang="en-US" sz="2400" dirty="0"/>
              <a:t>片元处理阶段的目的</a:t>
            </a:r>
            <a:endParaRPr lang="en-US" altLang="zh-CN" sz="1800" dirty="0"/>
          </a:p>
          <a:p>
            <a:pPr lvl="1">
              <a:buClr>
                <a:schemeClr val="tx1"/>
              </a:buClr>
            </a:pPr>
            <a:r>
              <a:rPr lang="zh-CN" altLang="en-US" sz="1800" dirty="0"/>
              <a:t>综合多种因素，从光栅后得到的片元数据中确定最终的像素颜色</a:t>
            </a:r>
            <a:endParaRPr lang="en-US" altLang="zh-CN" sz="1800" dirty="0"/>
          </a:p>
          <a:p>
            <a:pPr lvl="1">
              <a:buClr>
                <a:schemeClr val="tx1"/>
              </a:buClr>
            </a:pPr>
            <a:endParaRPr lang="en-US" altLang="zh-CN" sz="2400" dirty="0"/>
          </a:p>
          <a:p>
            <a:r>
              <a:rPr lang="zh-CN" altLang="en-US" sz="2400" dirty="0">
                <a:solidFill>
                  <a:srgbClr val="0000FF"/>
                </a:solidFill>
              </a:rPr>
              <a:t>纹理映射</a:t>
            </a:r>
            <a:endParaRPr lang="en-US" altLang="zh-CN" sz="1800" dirty="0">
              <a:solidFill>
                <a:srgbClr val="0000FF"/>
              </a:solidFill>
            </a:endParaRPr>
          </a:p>
          <a:p>
            <a:pPr lvl="1">
              <a:buClr>
                <a:schemeClr val="tx1"/>
              </a:buClr>
            </a:pPr>
            <a:endParaRPr lang="en-US" altLang="zh-CN" sz="2400" dirty="0"/>
          </a:p>
          <a:p>
            <a:r>
              <a:rPr lang="zh-CN" altLang="en-US" sz="2400" dirty="0"/>
              <a:t>隐藏面消除</a:t>
            </a:r>
            <a:endParaRPr lang="en-US" altLang="zh-CN" sz="2400" dirty="0"/>
          </a:p>
          <a:p>
            <a:pPr marL="0" indent="0">
              <a:buNone/>
            </a:pPr>
            <a:endParaRPr lang="en-US" altLang="zh-CN" sz="2400" dirty="0"/>
          </a:p>
          <a:p>
            <a:r>
              <a:rPr lang="zh-CN" altLang="en-US" sz="2400" dirty="0"/>
              <a:t>透明</a:t>
            </a:r>
            <a:endParaRPr lang="en-US" altLang="zh-CN" sz="2400" dirty="0"/>
          </a:p>
          <a:p>
            <a:endParaRPr lang="en-US" altLang="zh-CN" sz="2000" dirty="0"/>
          </a:p>
          <a:p>
            <a:r>
              <a:rPr lang="zh-CN" altLang="en-US" sz="2400" dirty="0"/>
              <a:t>反走样</a:t>
            </a:r>
            <a:endParaRPr lang="en-US" altLang="zh-CN" sz="32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12</a:t>
            </a:fld>
            <a:endParaRPr lang="zh-CN" altLang="en-US"/>
          </a:p>
        </p:txBody>
      </p:sp>
      <p:pic>
        <p:nvPicPr>
          <p:cNvPr id="5" name="图片 4"/>
          <p:cNvPicPr>
            <a:picLocks noChangeAspect="1"/>
          </p:cNvPicPr>
          <p:nvPr/>
        </p:nvPicPr>
        <p:blipFill>
          <a:blip r:embed="rId2"/>
          <a:stretch>
            <a:fillRect/>
          </a:stretch>
        </p:blipFill>
        <p:spPr>
          <a:xfrm>
            <a:off x="3020298" y="2520572"/>
            <a:ext cx="4875502" cy="3330638"/>
          </a:xfrm>
          <a:prstGeom prst="rect">
            <a:avLst/>
          </a:prstGeom>
        </p:spPr>
      </p:pic>
      <p:sp>
        <p:nvSpPr>
          <p:cNvPr id="6" name="文本框 5"/>
          <p:cNvSpPr txBox="1"/>
          <p:nvPr/>
        </p:nvSpPr>
        <p:spPr>
          <a:xfrm>
            <a:off x="5144683" y="5895856"/>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透明绘制</a:t>
            </a:r>
            <a:endParaRPr lang="en-US" altLang="zh-CN"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13</a:t>
            </a:fld>
            <a:endParaRPr lang="zh-CN" altLang="en-US"/>
          </a:p>
        </p:txBody>
      </p:sp>
      <p:sp>
        <p:nvSpPr>
          <p:cNvPr id="8" name="文本框 7"/>
          <p:cNvSpPr txBox="1"/>
          <p:nvPr/>
        </p:nvSpPr>
        <p:spPr>
          <a:xfrm>
            <a:off x="3719128" y="3850885"/>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离散技术</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7</a:t>
            </a:r>
            <a:endParaRPr lang="zh-CN" altLang="en-US" sz="11500" b="1"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内容提要</a:t>
            </a:r>
          </a:p>
        </p:txBody>
      </p:sp>
      <p:sp>
        <p:nvSpPr>
          <p:cNvPr id="5" name="内容占位符 4"/>
          <p:cNvSpPr>
            <a:spLocks noGrp="1"/>
          </p:cNvSpPr>
          <p:nvPr>
            <p:ph idx="1"/>
          </p:nvPr>
        </p:nvSpPr>
        <p:spPr/>
        <p:txBody>
          <a:bodyPr>
            <a:normAutofit/>
          </a:bodyPr>
          <a:lstStyle/>
          <a:p>
            <a:pPr>
              <a:buClr>
                <a:srgbClr val="94003F"/>
              </a:buClr>
            </a:pPr>
            <a:r>
              <a:rPr lang="zh-CN" altLang="en-US" sz="2400" dirty="0"/>
              <a:t>缓存与图像</a:t>
            </a:r>
            <a:endParaRPr lang="en-US" altLang="zh-CN" sz="2400" dirty="0"/>
          </a:p>
          <a:p>
            <a:pPr>
              <a:buClr>
                <a:srgbClr val="94003F"/>
              </a:buClr>
            </a:pPr>
            <a:r>
              <a:rPr lang="zh-CN" altLang="en-US" sz="2400" dirty="0">
                <a:solidFill>
                  <a:srgbClr val="00B0F0"/>
                </a:solidFill>
              </a:rPr>
              <a:t>纹理映射</a:t>
            </a:r>
            <a:endParaRPr lang="en-US" altLang="zh-CN" sz="2400" dirty="0">
              <a:solidFill>
                <a:srgbClr val="00B0F0"/>
              </a:solidFill>
            </a:endParaRPr>
          </a:p>
          <a:p>
            <a:pPr>
              <a:buClr>
                <a:srgbClr val="94003F"/>
              </a:buClr>
            </a:pPr>
            <a:r>
              <a:rPr lang="en-US" altLang="zh-CN" sz="2400" dirty="0">
                <a:solidFill>
                  <a:srgbClr val="00B0F0"/>
                </a:solidFill>
              </a:rPr>
              <a:t>OpenGL</a:t>
            </a:r>
            <a:r>
              <a:rPr lang="zh-CN" altLang="en-US" sz="2400" dirty="0"/>
              <a:t>的纹理映射</a:t>
            </a:r>
          </a:p>
          <a:p>
            <a:pPr>
              <a:buClr>
                <a:srgbClr val="94003F"/>
              </a:buClr>
            </a:pPr>
            <a:r>
              <a:rPr lang="zh-CN" altLang="en-US" sz="2400" dirty="0"/>
              <a:t>其它类型映射方法</a:t>
            </a:r>
            <a:endParaRPr lang="en-US" altLang="zh-CN" sz="2400" dirty="0"/>
          </a:p>
          <a:p>
            <a:pPr marL="817245" lvl="2" indent="-360045">
              <a:spcBef>
                <a:spcPts val="1000"/>
              </a:spcBef>
              <a:buClr>
                <a:srgbClr val="94003F"/>
              </a:buClr>
              <a:buSzPct val="70000"/>
              <a:buFont typeface="Wingdings" panose="05000000000000000000" pitchFamily="2" charset="2"/>
              <a:buChar char="u"/>
            </a:pPr>
            <a:r>
              <a:rPr lang="zh-CN" altLang="en-US" sz="2400" dirty="0"/>
              <a:t>环境映射、凹凸映射</a:t>
            </a:r>
            <a:endParaRPr lang="en-US" altLang="zh-CN" sz="24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sp>
        <p:nvSpPr>
          <p:cNvPr id="8" name="文本框 7"/>
          <p:cNvSpPr txBox="1"/>
          <p:nvPr/>
        </p:nvSpPr>
        <p:spPr>
          <a:xfrm>
            <a:off x="3470205" y="3468461"/>
            <a:ext cx="249299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缓存与图像</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缓存</a:t>
            </a:r>
          </a:p>
        </p:txBody>
      </p:sp>
      <p:sp>
        <p:nvSpPr>
          <p:cNvPr id="6" name="Content Placeholder 5"/>
          <p:cNvSpPr>
            <a:spLocks noGrp="1"/>
          </p:cNvSpPr>
          <p:nvPr>
            <p:ph idx="1"/>
          </p:nvPr>
        </p:nvSpPr>
        <p:spPr/>
        <p:txBody>
          <a:bodyPr/>
          <a:lstStyle/>
          <a:p>
            <a:pPr>
              <a:buClr>
                <a:srgbClr val="94003F"/>
              </a:buClr>
            </a:pPr>
            <a:r>
              <a:rPr lang="zh-CN" altLang="en-US" sz="2400" dirty="0"/>
              <a:t>已接触过两种缓存：</a:t>
            </a:r>
            <a:r>
              <a:rPr lang="zh-CN" altLang="en-US" sz="2400" dirty="0">
                <a:solidFill>
                  <a:srgbClr val="0000FF"/>
                </a:solidFill>
              </a:rPr>
              <a:t>颜色缓存</a:t>
            </a:r>
            <a:r>
              <a:rPr lang="zh-CN" altLang="en-US" sz="2400" dirty="0"/>
              <a:t>与</a:t>
            </a:r>
            <a:r>
              <a:rPr lang="zh-CN" altLang="en-US" sz="2400" dirty="0">
                <a:solidFill>
                  <a:srgbClr val="0000FF"/>
                </a:solidFill>
              </a:rPr>
              <a:t>深度缓存</a:t>
            </a:r>
            <a:endParaRPr lang="zh-CN" altLang="en-US" sz="1600" dirty="0">
              <a:solidFill>
                <a:srgbClr val="0000FF"/>
              </a:solidFill>
            </a:endParaRPr>
          </a:p>
          <a:p>
            <a:pPr>
              <a:buClr>
                <a:srgbClr val="94003F"/>
              </a:buClr>
            </a:pPr>
            <a:r>
              <a:rPr lang="zh-CN" altLang="en-US" sz="2400" dirty="0"/>
              <a:t>缓存本质上都是离散的</a:t>
            </a:r>
            <a:endParaRPr lang="en-US" altLang="zh-CN" sz="2400" dirty="0"/>
          </a:p>
          <a:p>
            <a:pPr lvl="1">
              <a:buClr>
                <a:srgbClr val="94003F"/>
              </a:buClr>
            </a:pPr>
            <a:r>
              <a:rPr lang="zh-CN" altLang="en-US" sz="1600" dirty="0"/>
              <a:t>由其空间分辨率（</a:t>
            </a:r>
            <a:r>
              <a:rPr lang="en-US" altLang="zh-CN" sz="1600" dirty="0"/>
              <a:t>n × m )</a:t>
            </a:r>
            <a:r>
              <a:rPr lang="zh-CN" altLang="en-US" sz="1600" dirty="0"/>
              <a:t>和深度（或者精度，每个像素的位数）</a:t>
            </a:r>
            <a:r>
              <a:rPr lang="en-US" altLang="zh-CN" sz="1600" dirty="0"/>
              <a:t>k</a:t>
            </a:r>
            <a:r>
              <a:rPr lang="zh-CN" altLang="en-US" sz="1600" dirty="0"/>
              <a:t>确定</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t>16</a:t>
            </a:fld>
            <a:endParaRPr lang="zh-CN" altLang="en-US"/>
          </a:p>
        </p:txBody>
      </p:sp>
      <p:sp>
        <p:nvSpPr>
          <p:cNvPr id="4" name="灯片编号占位符 2"/>
          <p:cNvSpPr txBox="1"/>
          <p:nvPr/>
        </p:nvSpPr>
        <p:spPr>
          <a:xfrm>
            <a:off x="8451988" y="6492875"/>
            <a:ext cx="762828" cy="365125"/>
          </a:xfrm>
          <a:prstGeom prst="rect">
            <a:avLst/>
          </a:prstGeom>
        </p:spPr>
        <p:txBody>
          <a:bodyPr vert="horz" lIns="91440" tIns="45720" rIns="91440" bIns="45720" rtlCol="0" anchor="ctr"/>
          <a:lstStyle>
            <a:defPPr>
              <a:defRPr lang="zh-CN"/>
            </a:defPPr>
            <a:lvl1pPr marL="0" algn="ctr" defTabSz="914400" rtl="0" eaLnBrk="1" latinLnBrk="0" hangingPunct="1">
              <a:defRPr sz="1600" b="1"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792F4E-54C0-4D36-B331-9C6FCFE9A340}" type="slidenum">
              <a:rPr lang="zh-CN" altLang="en-US" smtClean="0"/>
              <a:t>16</a:t>
            </a:fld>
            <a:endParaRPr lang="zh-CN" alt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357" y="2991882"/>
            <a:ext cx="3770363" cy="2997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的帧缓存</a:t>
            </a:r>
          </a:p>
        </p:txBody>
      </p:sp>
      <p:sp>
        <p:nvSpPr>
          <p:cNvPr id="6" name="Content Placeholder 5"/>
          <p:cNvSpPr>
            <a:spLocks noGrp="1"/>
          </p:cNvSpPr>
          <p:nvPr>
            <p:ph idx="1"/>
          </p:nvPr>
        </p:nvSpPr>
        <p:spPr>
          <a:xfrm>
            <a:off x="628650" y="1316830"/>
            <a:ext cx="7886700" cy="4835775"/>
          </a:xfrm>
        </p:spPr>
        <p:txBody>
          <a:bodyPr>
            <a:normAutofit/>
          </a:bodyPr>
          <a:lstStyle/>
          <a:p>
            <a:pPr>
              <a:buClr>
                <a:srgbClr val="94003F"/>
              </a:buClr>
            </a:pPr>
            <a:r>
              <a:rPr lang="zh-CN" altLang="en-US" sz="2400" dirty="0"/>
              <a:t>图形系统可以将各种不同类型的缓存用于绘制任务</a:t>
            </a:r>
            <a:endParaRPr lang="en-US" altLang="zh-CN" sz="2400" dirty="0"/>
          </a:p>
          <a:p>
            <a:pPr lvl="1">
              <a:buClr>
                <a:srgbClr val="94003F"/>
              </a:buClr>
            </a:pPr>
            <a:r>
              <a:rPr lang="zh-CN" altLang="en-US" sz="1800"/>
              <a:t>包括</a:t>
            </a:r>
            <a:r>
              <a:rPr lang="zh-CN" altLang="en-US" sz="1800">
                <a:solidFill>
                  <a:srgbClr val="0000FF"/>
                </a:solidFill>
              </a:rPr>
              <a:t>前端和</a:t>
            </a:r>
            <a:r>
              <a:rPr lang="zh-CN" altLang="en-US" sz="1800" dirty="0">
                <a:solidFill>
                  <a:srgbClr val="0000FF"/>
                </a:solidFill>
              </a:rPr>
              <a:t>后端缓存</a:t>
            </a:r>
            <a:r>
              <a:rPr lang="zh-CN" altLang="en-US" sz="1800" dirty="0"/>
              <a:t>（</a:t>
            </a:r>
            <a:r>
              <a:rPr lang="zh-CN" altLang="en-US" sz="1800" dirty="0">
                <a:solidFill>
                  <a:srgbClr val="FF0000"/>
                </a:solidFill>
              </a:rPr>
              <a:t>何时用到？</a:t>
            </a:r>
            <a:r>
              <a:rPr lang="zh-CN" altLang="en-US" sz="1800" dirty="0"/>
              <a:t>）、深度缓存等等</a:t>
            </a:r>
            <a:endParaRPr lang="en-US" altLang="zh-CN" sz="1800" dirty="0"/>
          </a:p>
          <a:p>
            <a:pPr lvl="1">
              <a:buClr>
                <a:srgbClr val="94003F"/>
              </a:buClr>
            </a:pPr>
            <a:r>
              <a:rPr lang="zh-CN" altLang="en-US" sz="1800" dirty="0"/>
              <a:t>通常每次只处理其中的一个缓存，因此用缓存来表示一个帧缓存组成部分中的一个特定缓存</a:t>
            </a:r>
            <a:endParaRPr lang="en-US" altLang="zh-CN" sz="1800" dirty="0"/>
          </a:p>
          <a:p>
            <a:pPr lvl="1">
              <a:buClr>
                <a:srgbClr val="94003F"/>
              </a:buClr>
            </a:pPr>
            <a:r>
              <a:rPr lang="zh-CN" altLang="en-US" sz="1800" dirty="0"/>
              <a:t>各种缓存的空间分辨率一样，但深度值</a:t>
            </a:r>
            <a:r>
              <a:rPr lang="en-US" altLang="zh-CN" sz="1800" dirty="0"/>
              <a:t>k</a:t>
            </a:r>
            <a:r>
              <a:rPr lang="zh-CN" altLang="en-US" sz="1800" dirty="0"/>
              <a:t>可以不一样</a:t>
            </a:r>
            <a:endParaRPr lang="en-US" altLang="zh-CN" sz="1800" dirty="0"/>
          </a:p>
          <a:p>
            <a:pPr>
              <a:buClr>
                <a:srgbClr val="94003F"/>
              </a:buClr>
            </a:pPr>
            <a:endParaRPr lang="en-US" altLang="zh-CN" sz="24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17</a:t>
            </a:fld>
            <a:endParaRPr lang="zh-CN"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600" y="3355107"/>
            <a:ext cx="4001311" cy="2575101"/>
          </a:xfrm>
          <a:prstGeom prst="rect">
            <a:avLst/>
          </a:prstGeom>
        </p:spPr>
      </p:pic>
      <p:sp>
        <p:nvSpPr>
          <p:cNvPr id="9" name="Rectangle 8"/>
          <p:cNvSpPr/>
          <p:nvPr/>
        </p:nvSpPr>
        <p:spPr>
          <a:xfrm>
            <a:off x="628650" y="3598917"/>
            <a:ext cx="3743321" cy="1815882"/>
          </a:xfrm>
          <a:prstGeom prst="rect">
            <a:avLst/>
          </a:prstGeom>
        </p:spPr>
        <p:txBody>
          <a:bodyPr wrap="square">
            <a:spAutoFit/>
          </a:bodyPr>
          <a:lstStyle/>
          <a:p>
            <a:pPr marL="285750" indent="-285750">
              <a:buClr>
                <a:srgbClr val="94003F"/>
              </a:buClr>
              <a:buFont typeface="Arial" panose="020B0604020202020204" pitchFamily="34" charset="0"/>
              <a:buChar char="•"/>
            </a:pPr>
            <a:r>
              <a:rPr lang="zh-CN" altLang="en-US" sz="16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颜色缓存</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去确定可以表示的颜色多少，通常在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RGB</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模式中为</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24</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位，在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RGBA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模式中为</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位</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94003F"/>
              </a:buClr>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94003F"/>
              </a:buClr>
              <a:buFont typeface="Arial" panose="020B0604020202020204" pitchFamily="34" charset="0"/>
              <a:buChar char="•"/>
            </a:pPr>
            <a:r>
              <a:rPr lang="zh-CN" altLang="en-US" sz="16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深度缓存</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k</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值确定深度的分辨率，通常是</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位，这样与浮点数或整数的精度匹配</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数字图像</a:t>
            </a:r>
          </a:p>
        </p:txBody>
      </p:sp>
      <p:sp>
        <p:nvSpPr>
          <p:cNvPr id="3" name="内容占位符 2"/>
          <p:cNvSpPr>
            <a:spLocks noGrp="1"/>
          </p:cNvSpPr>
          <p:nvPr>
            <p:ph idx="1"/>
          </p:nvPr>
        </p:nvSpPr>
        <p:spPr>
          <a:xfrm>
            <a:off x="628650" y="1316831"/>
            <a:ext cx="7886700" cy="4770460"/>
          </a:xfrm>
        </p:spPr>
        <p:txBody>
          <a:bodyPr>
            <a:normAutofit/>
          </a:bodyPr>
          <a:lstStyle/>
          <a:p>
            <a:pPr>
              <a:buClr>
                <a:srgbClr val="94003F"/>
              </a:buClr>
            </a:pPr>
            <a:r>
              <a:rPr lang="zh-CN" altLang="en-US" sz="2400" dirty="0"/>
              <a:t>有时简称为图像</a:t>
            </a:r>
          </a:p>
          <a:p>
            <a:pPr>
              <a:buClr>
                <a:srgbClr val="94003F"/>
              </a:buClr>
            </a:pPr>
            <a:r>
              <a:rPr lang="zh-CN" altLang="en-US" sz="2400" dirty="0"/>
              <a:t>在程序中的图像以像素阵列表示</a:t>
            </a:r>
            <a:endParaRPr lang="en-US" altLang="zh-CN" sz="1600" dirty="0"/>
          </a:p>
          <a:p>
            <a:pPr lvl="1">
              <a:buClr>
                <a:srgbClr val="94003F"/>
              </a:buClr>
            </a:pPr>
            <a:r>
              <a:rPr lang="zh-CN" altLang="en-US" sz="1600" dirty="0"/>
              <a:t>其大小与类型各异，具体与图像的类型有关</a:t>
            </a:r>
            <a:endParaRPr lang="en-US" altLang="zh-CN" sz="1600" dirty="0"/>
          </a:p>
          <a:p>
            <a:pPr lvl="1">
              <a:buClr>
                <a:srgbClr val="94003F"/>
              </a:buClr>
            </a:pPr>
            <a:r>
              <a:rPr lang="zh-CN" altLang="en-US" sz="1600" dirty="0"/>
              <a:t>对于</a:t>
            </a:r>
            <a:r>
              <a:rPr lang="en-US" altLang="zh-CN" sz="1600" dirty="0"/>
              <a:t>RGB</a:t>
            </a:r>
            <a:r>
              <a:rPr lang="zh-CN" altLang="en-US" sz="1600" dirty="0"/>
              <a:t>图像，一个字节表示一个颜色成分，因此可以如下定义</a:t>
            </a:r>
            <a:r>
              <a:rPr lang="en-US" altLang="zh-CN" sz="1600" dirty="0"/>
              <a:t>512×512</a:t>
            </a:r>
            <a:r>
              <a:rPr lang="zh-CN" altLang="en-US" sz="1600" dirty="0"/>
              <a:t>图像</a:t>
            </a:r>
            <a:endParaRPr lang="en-US" altLang="zh-CN" sz="1600" dirty="0"/>
          </a:p>
          <a:p>
            <a:pPr marL="457200" lvl="1" indent="0">
              <a:buClr>
                <a:srgbClr val="94003F"/>
              </a:buClr>
              <a:buNone/>
            </a:pPr>
            <a:r>
              <a:rPr lang="en-US" altLang="zh-CN" sz="1600" dirty="0"/>
              <a:t>    </a:t>
            </a:r>
          </a:p>
          <a:p>
            <a:pPr lvl="1">
              <a:buClr>
                <a:srgbClr val="94003F"/>
              </a:buClr>
            </a:pPr>
            <a:endParaRPr lang="en-US" altLang="zh-CN" sz="1600" dirty="0"/>
          </a:p>
          <a:p>
            <a:pPr lvl="1">
              <a:buClr>
                <a:srgbClr val="94003F"/>
              </a:buClr>
            </a:pPr>
            <a:r>
              <a:rPr lang="zh-CN" altLang="en-US" sz="1600" dirty="0"/>
              <a:t>如果处理的是黑白图像或者强度图像，那么可以定义为</a:t>
            </a:r>
            <a:endParaRPr lang="en-US" altLang="zh-CN" sz="1600" dirty="0"/>
          </a:p>
          <a:p>
            <a:pPr lvl="1">
              <a:buClr>
                <a:srgbClr val="94003F"/>
              </a:buClr>
            </a:pPr>
            <a:endParaRPr lang="en-US" altLang="zh-CN" sz="1600" dirty="0"/>
          </a:p>
          <a:p>
            <a:pPr>
              <a:buClr>
                <a:srgbClr val="94003F"/>
              </a:buClr>
            </a:pPr>
            <a:endParaRPr lang="en-US" altLang="zh-CN" sz="2400" dirty="0"/>
          </a:p>
          <a:p>
            <a:pPr>
              <a:buClr>
                <a:srgbClr val="94003F"/>
              </a:buClr>
            </a:pPr>
            <a:r>
              <a:rPr lang="zh-CN" altLang="en-US" sz="2400" dirty="0"/>
              <a:t>常用格式</a:t>
            </a:r>
          </a:p>
          <a:p>
            <a:pPr lvl="1">
              <a:buClr>
                <a:srgbClr val="94003F"/>
              </a:buClr>
            </a:pPr>
            <a:r>
              <a:rPr lang="en-US" altLang="zh-CN" sz="1600" dirty="0"/>
              <a:t>GIF, TIFF, PS, EPS</a:t>
            </a:r>
            <a:r>
              <a:rPr lang="zh-CN" altLang="en-US" sz="1600" dirty="0"/>
              <a:t>以及</a:t>
            </a:r>
            <a:r>
              <a:rPr lang="en-US" altLang="zh-CN" sz="1600" dirty="0"/>
              <a:t>JPEG</a:t>
            </a:r>
          </a:p>
          <a:p>
            <a:pPr lvl="1">
              <a:buClr>
                <a:srgbClr val="94003F"/>
              </a:buClr>
            </a:pPr>
            <a:r>
              <a:rPr lang="zh-CN" altLang="en-US" sz="1600" dirty="0"/>
              <a:t>以某种顺序存贮数据，并进行必要的无损压缩或者有损编码</a:t>
            </a:r>
          </a:p>
          <a:p>
            <a:pPr lvl="1">
              <a:buClr>
                <a:srgbClr val="94003F"/>
              </a:buClr>
            </a:pPr>
            <a:r>
              <a:rPr lang="en-US" altLang="zh-CN" sz="1600" dirty="0">
                <a:solidFill>
                  <a:srgbClr val="0000FF"/>
                </a:solidFill>
              </a:rPr>
              <a:t>OpenGL</a:t>
            </a:r>
            <a:r>
              <a:rPr lang="zh-CN" altLang="en-US" sz="1600" dirty="0">
                <a:solidFill>
                  <a:srgbClr val="0000FF"/>
                </a:solidFill>
              </a:rPr>
              <a:t>中不包含任何解析已有图像格式的函数与功能</a:t>
            </a:r>
            <a:endParaRPr lang="en-US" altLang="zh-CN" sz="1600" dirty="0">
              <a:solidFill>
                <a:srgbClr val="0000FF"/>
              </a:solidFill>
            </a:endParaRPr>
          </a:p>
          <a:p>
            <a:pPr lvl="1">
              <a:buClr>
                <a:srgbClr val="94003F"/>
              </a:buClr>
            </a:pPr>
            <a:r>
              <a:rPr lang="zh-CN" altLang="en-US" sz="1600" dirty="0">
                <a:solidFill>
                  <a:srgbClr val="0000FF"/>
                </a:solidFill>
              </a:rPr>
              <a:t>在</a:t>
            </a:r>
            <a:r>
              <a:rPr lang="en-US" altLang="zh-CN" sz="1600" dirty="0">
                <a:solidFill>
                  <a:srgbClr val="0000FF"/>
                </a:solidFill>
              </a:rPr>
              <a:t>OpenGL</a:t>
            </a:r>
            <a:r>
              <a:rPr lang="zh-CN" altLang="en-US" sz="1600" dirty="0">
                <a:solidFill>
                  <a:srgbClr val="0000FF"/>
                </a:solidFill>
              </a:rPr>
              <a:t>中的图像就是内存中的存贮标准数据类型的数组</a:t>
            </a:r>
            <a:endParaRPr lang="en-US" altLang="zh-CN" sz="1600" dirty="0">
              <a:solidFill>
                <a:srgbClr val="0000FF"/>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18</a:t>
            </a:fld>
            <a:endParaRPr lang="zh-CN" altLang="en-US"/>
          </a:p>
        </p:txBody>
      </p:sp>
      <p:sp>
        <p:nvSpPr>
          <p:cNvPr id="5" name="矩形 6"/>
          <p:cNvSpPr/>
          <p:nvPr/>
        </p:nvSpPr>
        <p:spPr>
          <a:xfrm>
            <a:off x="1916214" y="3653881"/>
            <a:ext cx="4364514" cy="369332"/>
          </a:xfrm>
          <a:prstGeom prst="rect">
            <a:avLst/>
          </a:prstGeom>
          <a:solidFill>
            <a:srgbClr val="BDD7EE">
              <a:alpha val="52941"/>
            </a:srgbClr>
          </a:solidFill>
        </p:spPr>
        <p:txBody>
          <a:bodyPr wrap="square">
            <a:spAutoFit/>
          </a:bodyPr>
          <a:lstStyle/>
          <a:p>
            <a:pPr lvl="1">
              <a:buClr>
                <a:srgbClr val="94003F"/>
              </a:buClr>
            </a:pPr>
            <a:r>
              <a:rPr lang="en-US" altLang="zh-CN" dirty="0" err="1">
                <a:solidFill>
                  <a:srgbClr val="0000FF"/>
                </a:solidFill>
              </a:rPr>
              <a:t>GLubyte</a:t>
            </a:r>
            <a:r>
              <a:rPr lang="en-US" altLang="zh-CN" dirty="0">
                <a:solidFill>
                  <a:srgbClr val="0000FF"/>
                </a:solidFill>
              </a:rPr>
              <a:t> </a:t>
            </a:r>
            <a:r>
              <a:rPr lang="en-US" altLang="zh-CN" dirty="0" err="1"/>
              <a:t>myimage</a:t>
            </a:r>
            <a:r>
              <a:rPr lang="en-US" altLang="zh-CN" dirty="0"/>
              <a:t> [512] [512] ;</a:t>
            </a:r>
            <a:endParaRPr lang="zh-CN" altLang="en-US" dirty="0"/>
          </a:p>
        </p:txBody>
      </p:sp>
      <p:sp>
        <p:nvSpPr>
          <p:cNvPr id="6" name="矩形 6"/>
          <p:cNvSpPr/>
          <p:nvPr/>
        </p:nvSpPr>
        <p:spPr>
          <a:xfrm>
            <a:off x="1916214" y="2781034"/>
            <a:ext cx="4364514" cy="369332"/>
          </a:xfrm>
          <a:prstGeom prst="rect">
            <a:avLst/>
          </a:prstGeom>
          <a:solidFill>
            <a:srgbClr val="BDD7EE">
              <a:alpha val="52941"/>
            </a:srgbClr>
          </a:solidFill>
        </p:spPr>
        <p:txBody>
          <a:bodyPr wrap="square">
            <a:spAutoFit/>
          </a:bodyPr>
          <a:lstStyle/>
          <a:p>
            <a:pPr lvl="1"/>
            <a:r>
              <a:rPr lang="en-US" altLang="zh-CN" dirty="0" err="1">
                <a:solidFill>
                  <a:srgbClr val="0000FF"/>
                </a:solidFill>
              </a:rPr>
              <a:t>GLubyte</a:t>
            </a:r>
            <a:r>
              <a:rPr lang="en-US" altLang="zh-CN" dirty="0">
                <a:solidFill>
                  <a:srgbClr val="0000FF"/>
                </a:solidFill>
              </a:rPr>
              <a:t> </a:t>
            </a:r>
            <a:r>
              <a:rPr lang="en-US" altLang="zh-CN" dirty="0" err="1"/>
              <a:t>myimage</a:t>
            </a:r>
            <a:r>
              <a:rPr lang="en-US" altLang="zh-CN" dirty="0"/>
              <a:t> [512] [512] [3]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缓存的写操作</a:t>
            </a:r>
          </a:p>
        </p:txBody>
      </p:sp>
      <p:sp>
        <p:nvSpPr>
          <p:cNvPr id="3" name="内容占位符 2"/>
          <p:cNvSpPr>
            <a:spLocks noGrp="1"/>
          </p:cNvSpPr>
          <p:nvPr>
            <p:ph idx="1"/>
          </p:nvPr>
        </p:nvSpPr>
        <p:spPr/>
        <p:txBody>
          <a:bodyPr/>
          <a:lstStyle/>
          <a:p>
            <a:pPr>
              <a:buClr>
                <a:srgbClr val="94003F"/>
              </a:buClr>
            </a:pPr>
            <a:r>
              <a:rPr lang="zh-CN" altLang="en-US" sz="2400" dirty="0"/>
              <a:t>在现代的计算机图形系统中，用户程序既可以向缓存写入内容，也可以从中读出内容</a:t>
            </a:r>
            <a:endParaRPr lang="en-US" altLang="zh-CN" sz="2400" dirty="0"/>
          </a:p>
          <a:p>
            <a:pPr marL="0" indent="0">
              <a:buClr>
                <a:srgbClr val="94003F"/>
              </a:buClr>
              <a:buNone/>
            </a:pPr>
            <a:endParaRPr lang="en-US" altLang="zh-CN" sz="2400" dirty="0"/>
          </a:p>
          <a:p>
            <a:pPr>
              <a:buClr>
                <a:srgbClr val="94003F"/>
              </a:buClr>
            </a:pPr>
            <a:r>
              <a:rPr lang="zh-CN" altLang="en-US" sz="2400" dirty="0"/>
              <a:t>与通常的计算机内存读写操作不同</a:t>
            </a:r>
            <a:endParaRPr lang="en-US" altLang="zh-CN" sz="2400" dirty="0"/>
          </a:p>
          <a:p>
            <a:pPr lvl="1">
              <a:buClr>
                <a:srgbClr val="94003F"/>
              </a:buClr>
            </a:pPr>
            <a:r>
              <a:rPr lang="zh-CN" altLang="en-US" sz="1800" dirty="0"/>
              <a:t>很少情形下只想读写</a:t>
            </a:r>
            <a:r>
              <a:rPr lang="en-US" altLang="zh-CN" sz="1800" dirty="0"/>
              <a:t> </a:t>
            </a:r>
            <a:r>
              <a:rPr lang="zh-CN" altLang="en-US" sz="1800" dirty="0"/>
              <a:t>一个像素，而是读写一个矩形的像素块（</a:t>
            </a:r>
            <a:r>
              <a:rPr lang="zh-CN" altLang="en-US" sz="1800" dirty="0">
                <a:solidFill>
                  <a:srgbClr val="0000FF"/>
                </a:solidFill>
              </a:rPr>
              <a:t>位块</a:t>
            </a:r>
            <a:r>
              <a:rPr lang="zh-CN" altLang="en-US" sz="1800" dirty="0"/>
              <a:t>）</a:t>
            </a:r>
            <a:endParaRPr lang="en-US" altLang="zh-CN" sz="1800" dirty="0"/>
          </a:p>
          <a:p>
            <a:pPr lvl="1">
              <a:buClr>
                <a:srgbClr val="94003F"/>
              </a:buClr>
            </a:pPr>
            <a:endParaRPr lang="en-US" altLang="zh-CN" sz="1800" dirty="0"/>
          </a:p>
          <a:p>
            <a:pPr>
              <a:buClr>
                <a:srgbClr val="94003F"/>
              </a:buClr>
            </a:pPr>
            <a:r>
              <a:rPr lang="zh-CN" altLang="en-US" sz="2400" dirty="0"/>
              <a:t>假设要把源缓存中的一块</a:t>
            </a:r>
            <a:r>
              <a:rPr lang="en-US" altLang="zh-CN" sz="2400" dirty="0" err="1"/>
              <a:t>n×m</a:t>
            </a:r>
            <a:r>
              <a:rPr lang="zh-CN" altLang="en-US" sz="2400" dirty="0"/>
              <a:t>像素复制到目标缓存中，那么进行这种操作的</a:t>
            </a:r>
            <a:r>
              <a:rPr lang="zh-CN" altLang="en-US" sz="2400" dirty="0">
                <a:solidFill>
                  <a:srgbClr val="0000FF"/>
                </a:solidFill>
              </a:rPr>
              <a:t>位块传递函数</a:t>
            </a:r>
            <a:r>
              <a:rPr lang="zh-CN" altLang="en-US" sz="2400" dirty="0"/>
              <a:t>应当具有形式：</a:t>
            </a:r>
            <a:endParaRPr lang="en-US" altLang="zh-CN" sz="2400" dirty="0"/>
          </a:p>
          <a:p>
            <a:pPr>
              <a:buClr>
                <a:srgbClr val="94003F"/>
              </a:buClr>
            </a:pPr>
            <a:endParaRPr lang="en-US" altLang="zh-CN" sz="2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19</a:t>
            </a:fld>
            <a:endParaRPr lang="zh-CN" altLang="en-US"/>
          </a:p>
        </p:txBody>
      </p:sp>
      <p:sp>
        <p:nvSpPr>
          <p:cNvPr id="5" name="矩形 6"/>
          <p:cNvSpPr/>
          <p:nvPr/>
        </p:nvSpPr>
        <p:spPr>
          <a:xfrm>
            <a:off x="1149531" y="5021838"/>
            <a:ext cx="3411835" cy="646331"/>
          </a:xfrm>
          <a:prstGeom prst="rect">
            <a:avLst/>
          </a:prstGeom>
          <a:solidFill>
            <a:srgbClr val="BDD7EE">
              <a:alpha val="52941"/>
            </a:srgbClr>
          </a:solidFill>
        </p:spPr>
        <p:txBody>
          <a:bodyPr wrap="square">
            <a:spAutoFit/>
          </a:bodyPr>
          <a:lstStyle/>
          <a:p>
            <a:pPr>
              <a:buClr>
                <a:srgbClr val="94003F"/>
              </a:buClr>
            </a:pPr>
            <a:r>
              <a:rPr lang="en-US" altLang="zh-CN" b="1" dirty="0" err="1"/>
              <a:t>write_block</a:t>
            </a:r>
            <a:r>
              <a:rPr lang="zh-CN" altLang="en-US" b="1" dirty="0"/>
              <a:t> </a:t>
            </a:r>
            <a:r>
              <a:rPr lang="en-US" altLang="zh-CN" dirty="0"/>
              <a:t>( source, n, m, x, y,</a:t>
            </a:r>
          </a:p>
          <a:p>
            <a:pPr>
              <a:buClr>
                <a:srgbClr val="94003F"/>
              </a:buClr>
            </a:pPr>
            <a:r>
              <a:rPr lang="en-US" altLang="zh-CN" dirty="0"/>
              <a:t>                    </a:t>
            </a:r>
            <a:r>
              <a:rPr lang="zh-CN" altLang="en-US" dirty="0"/>
              <a:t>    </a:t>
            </a:r>
            <a:r>
              <a:rPr lang="en-US" altLang="zh-CN" dirty="0"/>
              <a:t>destination, u, v)</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339" y="4630115"/>
            <a:ext cx="3143975" cy="20761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B792F4E-54C0-4D36-B331-9C6FCFE9A340}" type="slidenum">
              <a:rPr lang="zh-CN" altLang="en-US" smtClean="0"/>
              <a:t>2</a:t>
            </a:fld>
            <a:endParaRPr lang="zh-CN" altLang="en-US"/>
          </a:p>
        </p:txBody>
      </p:sp>
      <p:sp>
        <p:nvSpPr>
          <p:cNvPr id="8" name="文本框 7"/>
          <p:cNvSpPr txBox="1"/>
          <p:nvPr/>
        </p:nvSpPr>
        <p:spPr>
          <a:xfrm>
            <a:off x="770079" y="1263466"/>
            <a:ext cx="7484741" cy="5139869"/>
          </a:xfrm>
          <a:prstGeom prst="rect">
            <a:avLst/>
          </a:prstGeom>
          <a:noFill/>
        </p:spPr>
        <p:txBody>
          <a:bodyPr wrap="none" rtlCol="0">
            <a:spAutoFit/>
          </a:bodyPr>
          <a:lstStyle/>
          <a:p>
            <a:pPr algn="ctr"/>
            <a:r>
              <a:rPr lang="zh-CN" altLang="en-US" sz="4800" b="1" dirty="0">
                <a:latin typeface="微软雅黑" panose="020B0503020204020204" pitchFamily="34" charset="-122"/>
                <a:ea typeface="微软雅黑" panose="020B0503020204020204" pitchFamily="34" charset="-122"/>
              </a:rPr>
              <a:t>笔试，闭卷</a:t>
            </a:r>
            <a:endParaRPr lang="en-US" altLang="zh-CN" sz="4800" b="1" dirty="0">
              <a:latin typeface="微软雅黑" panose="020B0503020204020204" pitchFamily="34" charset="-122"/>
              <a:ea typeface="微软雅黑" panose="020B0503020204020204" pitchFamily="34" charset="-122"/>
            </a:endParaRPr>
          </a:p>
          <a:p>
            <a:pPr algn="ctr"/>
            <a:endParaRPr lang="en-US" altLang="zh-CN" sz="4800" b="1" dirty="0">
              <a:latin typeface="微软雅黑" panose="020B0503020204020204" pitchFamily="34" charset="-122"/>
              <a:ea typeface="微软雅黑" panose="020B0503020204020204" pitchFamily="34" charset="-122"/>
            </a:endParaRPr>
          </a:p>
          <a:p>
            <a:pPr algn="ctr"/>
            <a:r>
              <a:rPr lang="zh-CN" altLang="en-US" sz="4800" b="1" dirty="0">
                <a:latin typeface="微软雅黑" panose="020B0503020204020204" pitchFamily="34" charset="-122"/>
                <a:ea typeface="微软雅黑" panose="020B0503020204020204" pitchFamily="34" charset="-122"/>
              </a:rPr>
              <a:t>教室待定</a:t>
            </a:r>
            <a:endParaRPr lang="en-US" altLang="zh-CN" sz="4800" b="1" dirty="0">
              <a:latin typeface="微软雅黑" panose="020B0503020204020204" pitchFamily="34" charset="-122"/>
              <a:ea typeface="微软雅黑" panose="020B0503020204020204" pitchFamily="34" charset="-122"/>
            </a:endParaRPr>
          </a:p>
          <a:p>
            <a:pPr algn="ctr"/>
            <a:endParaRPr lang="en-US" altLang="zh-CN" sz="4800" b="1" dirty="0">
              <a:latin typeface="微软雅黑" panose="020B0503020204020204" pitchFamily="34" charset="-122"/>
              <a:ea typeface="微软雅黑" panose="020B0503020204020204" pitchFamily="34" charset="-122"/>
            </a:endParaRPr>
          </a:p>
          <a:p>
            <a:pPr algn="ctr"/>
            <a:r>
              <a:rPr lang="en-US" altLang="zh-CN" sz="4800" b="1" dirty="0">
                <a:latin typeface="微软雅黑" panose="020B0503020204020204" pitchFamily="34" charset="-122"/>
                <a:ea typeface="微软雅黑" panose="020B0503020204020204" pitchFamily="34" charset="-122"/>
              </a:rPr>
              <a:t>1</a:t>
            </a:r>
            <a:r>
              <a:rPr lang="zh-CN" altLang="en-US" sz="4800" b="1" dirty="0">
                <a:latin typeface="微软雅黑" panose="020B0503020204020204" pitchFamily="34" charset="-122"/>
                <a:ea typeface="微软雅黑" panose="020B0503020204020204" pitchFamily="34" charset="-122"/>
              </a:rPr>
              <a:t>月</a:t>
            </a:r>
            <a:r>
              <a:rPr lang="en-US" altLang="zh-CN" sz="4800" b="1" dirty="0">
                <a:latin typeface="微软雅黑" panose="020B0503020204020204" pitchFamily="34" charset="-122"/>
                <a:ea typeface="微软雅黑" panose="020B0503020204020204" pitchFamily="34" charset="-122"/>
              </a:rPr>
              <a:t>6</a:t>
            </a:r>
            <a:r>
              <a:rPr lang="zh-CN" altLang="en-US" sz="4800" b="1" dirty="0">
                <a:latin typeface="微软雅黑" panose="020B0503020204020204" pitchFamily="34" charset="-122"/>
                <a:ea typeface="微软雅黑" panose="020B0503020204020204" pitchFamily="34" charset="-122"/>
              </a:rPr>
              <a:t>日星期六 </a:t>
            </a:r>
            <a:endParaRPr lang="en-US" altLang="zh-CN" sz="4800" b="1" dirty="0">
              <a:latin typeface="微软雅黑" panose="020B0503020204020204" pitchFamily="34" charset="-122"/>
              <a:ea typeface="微软雅黑" panose="020B0503020204020204" pitchFamily="34" charset="-122"/>
            </a:endParaRPr>
          </a:p>
          <a:p>
            <a:pPr algn="ctr"/>
            <a:r>
              <a:rPr lang="en-US" altLang="zh-CN" sz="4800" b="1">
                <a:latin typeface="微软雅黑" panose="020B0503020204020204" pitchFamily="34" charset="-122"/>
                <a:ea typeface="微软雅黑" panose="020B0503020204020204" pitchFamily="34" charset="-122"/>
              </a:rPr>
              <a:t>10:00-11:30</a:t>
            </a:r>
            <a:endParaRPr lang="en-US" altLang="zh-CN" sz="4800" b="1" dirty="0">
              <a:latin typeface="微软雅黑" panose="020B0503020204020204" pitchFamily="34" charset="-122"/>
              <a:ea typeface="微软雅黑" panose="020B0503020204020204" pitchFamily="34" charset="-122"/>
            </a:endParaRPr>
          </a:p>
          <a:p>
            <a:pPr algn="ctr"/>
            <a:r>
              <a:rPr lang="zh-CN" altLang="en-US" sz="4000" b="1" dirty="0">
                <a:latin typeface="微软雅黑" panose="020B0503020204020204" pitchFamily="34" charset="-122"/>
                <a:ea typeface="微软雅黑" panose="020B0503020204020204" pitchFamily="34" charset="-122"/>
              </a:rPr>
              <a:t>（携带校园卡提前</a:t>
            </a:r>
            <a:r>
              <a:rPr lang="en-US" altLang="zh-CN" sz="4000" b="1" dirty="0">
                <a:latin typeface="微软雅黑" panose="020B0503020204020204" pitchFamily="34" charset="-122"/>
                <a:ea typeface="微软雅黑" panose="020B0503020204020204" pitchFamily="34" charset="-122"/>
              </a:rPr>
              <a:t>20</a:t>
            </a:r>
            <a:r>
              <a:rPr lang="zh-CN" altLang="en-US" sz="4000" b="1" dirty="0">
                <a:latin typeface="微软雅黑" panose="020B0503020204020204" pitchFamily="34" charset="-122"/>
                <a:ea typeface="微软雅黑" panose="020B0503020204020204" pitchFamily="34" charset="-122"/>
              </a:rPr>
              <a:t>分钟到场）</a:t>
            </a:r>
          </a:p>
        </p:txBody>
      </p:sp>
      <p:sp>
        <p:nvSpPr>
          <p:cNvPr id="7" name="Title 6"/>
          <p:cNvSpPr>
            <a:spLocks noGrp="1"/>
          </p:cNvSpPr>
          <p:nvPr>
            <p:ph type="title"/>
          </p:nvPr>
        </p:nvSpPr>
        <p:spPr/>
        <p:txBody>
          <a:bodyPr/>
          <a:lstStyle/>
          <a:p>
            <a:r>
              <a:rPr lang="zh-CN" altLang="en-US" dirty="0"/>
              <a:t>期末测试</a:t>
            </a:r>
            <a:br>
              <a:rPr lang="en-US" altLang="zh-CN" dirty="0"/>
            </a:br>
            <a:endParaRPr lang="en-US" dirty="0"/>
          </a:p>
        </p:txBody>
      </p:sp>
    </p:spTree>
    <p:extLst>
      <p:ext uri="{BB962C8B-B14F-4D97-AF65-F5344CB8AC3E}">
        <p14:creationId xmlns:p14="http://schemas.microsoft.com/office/powerpoint/2010/main" val="1633690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写入模式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Clr>
                    <a:srgbClr val="94003F"/>
                  </a:buClr>
                </a:pPr>
                <a:r>
                  <a:rPr lang="en-US" altLang="zh-CN" sz="2400" dirty="0"/>
                  <a:t>OpenGL</a:t>
                </a:r>
                <a:r>
                  <a:rPr lang="zh-CN" altLang="en-US" sz="2400" dirty="0"/>
                  <a:t>支持</a:t>
                </a:r>
                <a:r>
                  <a:rPr lang="en-US" altLang="zh-CN" sz="2400" dirty="0"/>
                  <a:t>16</a:t>
                </a:r>
                <a:r>
                  <a:rPr lang="zh-CN" altLang="en-US" sz="2400" dirty="0"/>
                  <a:t>种不同的写入模式（</a:t>
                </a:r>
                <a:r>
                  <a:rPr lang="en-US" altLang="zh-CN" sz="2400" dirty="0"/>
                  <a:t>16</a:t>
                </a:r>
                <a:r>
                  <a:rPr lang="zh-CN" altLang="en-US" sz="2400" dirty="0"/>
                  <a:t>个不同的</a:t>
                </a:r>
                <a14:m>
                  <m:oMath xmlns:m="http://schemas.openxmlformats.org/officeDocument/2006/math">
                    <m:r>
                      <a:rPr lang="en-US" altLang="zh-CN" sz="2400" i="1" dirty="0" smtClean="0">
                        <a:solidFill>
                          <a:srgbClr val="0000FF"/>
                        </a:solidFill>
                        <a:latin typeface="Cambria Math" panose="02040503050406030204" charset="0"/>
                      </a:rPr>
                      <m:t>𝑓</m:t>
                    </m:r>
                  </m:oMath>
                </a14:m>
                <a:r>
                  <a:rPr lang="zh-CN" altLang="en-US" sz="2400" dirty="0"/>
                  <a:t>）：</a:t>
                </a:r>
                <a:endParaRPr lang="en-US" altLang="zh-CN" sz="2400" dirty="0"/>
              </a:p>
              <a:p>
                <a:pPr lvl="1">
                  <a:buClr>
                    <a:srgbClr val="94003F"/>
                  </a:buClr>
                </a:pPr>
                <a:r>
                  <a:rPr lang="zh-CN" altLang="en-US" sz="1800" dirty="0"/>
                  <a:t>在写入源像素之前会读出目标缓存中的像素</a:t>
                </a:r>
                <a:endParaRPr lang="en-US" altLang="zh-CN" sz="1800" dirty="0"/>
              </a:p>
              <a:p>
                <a:pPr lvl="1">
                  <a:buClr>
                    <a:srgbClr val="94003F"/>
                  </a:buClr>
                </a:pPr>
                <a:r>
                  <a:rPr lang="zh-CN" altLang="en-US" sz="1800" dirty="0"/>
                  <a:t>这也是位块传递操作与读写内存不同的另一个地方</a:t>
                </a:r>
                <a:endParaRPr lang="en-US" altLang="zh-CN" sz="9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20</a:t>
            </a:fld>
            <a:endParaRPr lang="zh-CN" altLang="en-US"/>
          </a:p>
        </p:txBody>
      </p:sp>
      <p:pic>
        <p:nvPicPr>
          <p:cNvPr id="5" name="图片 4"/>
          <p:cNvPicPr>
            <a:picLocks noChangeAspect="1"/>
          </p:cNvPicPr>
          <p:nvPr/>
        </p:nvPicPr>
        <p:blipFill>
          <a:blip r:embed="rId3"/>
          <a:stretch>
            <a:fillRect/>
          </a:stretch>
        </p:blipFill>
        <p:spPr>
          <a:xfrm>
            <a:off x="603716" y="2636998"/>
            <a:ext cx="6658194" cy="329114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551157" y="3859323"/>
                <a:ext cx="1490664" cy="369332"/>
              </a:xfrm>
              <a:prstGeom prst="rect">
                <a:avLst/>
              </a:prstGeom>
            </p:spPr>
            <p:txBody>
              <a:bodyPr wrap="none">
                <a:spAutoFit/>
              </a:bodyPr>
              <a:lstStyle/>
              <a:p>
                <a:pPr>
                  <a:buClr>
                    <a:srgbClr val="94003F"/>
                  </a:buClr>
                </a:pPr>
                <a14:m>
                  <m:oMathPara xmlns:m="http://schemas.openxmlformats.org/officeDocument/2006/math">
                    <m:oMathParaPr>
                      <m:jc m:val="centerGroup"/>
                    </m:oMathParaPr>
                    <m:oMath xmlns:m="http://schemas.openxmlformats.org/officeDocument/2006/math">
                      <m:r>
                        <a:rPr lang="en-US" altLang="zh-CN" i="1" dirty="0" smtClean="0">
                          <a:solidFill>
                            <a:srgbClr val="0000FF"/>
                          </a:solidFill>
                          <a:latin typeface="Cambria Math" panose="02040503050406030204" charset="0"/>
                        </a:rPr>
                        <m:t>𝑑</m:t>
                      </m:r>
                      <m:r>
                        <a:rPr lang="en-US" altLang="zh-CN" i="1" dirty="0" smtClean="0">
                          <a:solidFill>
                            <a:srgbClr val="0000FF"/>
                          </a:solidFill>
                          <a:latin typeface="Cambria Math" panose="02040503050406030204" charset="0"/>
                        </a:rPr>
                        <m:t>’= </m:t>
                      </m:r>
                      <m:r>
                        <a:rPr lang="en-US" altLang="zh-CN" i="1" dirty="0" smtClean="0">
                          <a:solidFill>
                            <a:srgbClr val="0000FF"/>
                          </a:solidFill>
                          <a:latin typeface="Cambria Math" panose="02040503050406030204" charset="0"/>
                        </a:rPr>
                        <m:t>𝑓</m:t>
                      </m:r>
                      <m:r>
                        <a:rPr lang="en-US" altLang="zh-CN" i="1" dirty="0" smtClean="0">
                          <a:solidFill>
                            <a:srgbClr val="0000FF"/>
                          </a:solidFill>
                          <a:latin typeface="Cambria Math" panose="02040503050406030204" charset="0"/>
                        </a:rPr>
                        <m:t> (</m:t>
                      </m:r>
                      <m:r>
                        <a:rPr lang="en-US" altLang="zh-CN" i="1" dirty="0" smtClean="0">
                          <a:solidFill>
                            <a:srgbClr val="0000FF"/>
                          </a:solidFill>
                          <a:latin typeface="Cambria Math" panose="02040503050406030204" charset="0"/>
                        </a:rPr>
                        <m:t>𝑠</m:t>
                      </m:r>
                      <m:r>
                        <a:rPr lang="en-US" altLang="zh-CN" i="1" dirty="0" smtClean="0">
                          <a:solidFill>
                            <a:srgbClr val="0000FF"/>
                          </a:solidFill>
                          <a:latin typeface="Cambria Math" panose="02040503050406030204" charset="0"/>
                        </a:rPr>
                        <m:t>, </m:t>
                      </m:r>
                      <m:r>
                        <a:rPr lang="en-US" altLang="zh-CN" i="1" dirty="0" smtClean="0">
                          <a:solidFill>
                            <a:srgbClr val="0000FF"/>
                          </a:solidFill>
                          <a:latin typeface="Cambria Math" panose="02040503050406030204" charset="0"/>
                        </a:rPr>
                        <m:t>𝑑</m:t>
                      </m:r>
                      <m:r>
                        <a:rPr lang="en-US" altLang="zh-CN" i="1" dirty="0" smtClean="0">
                          <a:solidFill>
                            <a:srgbClr val="0000FF"/>
                          </a:solidFill>
                          <a:latin typeface="Cambria Math" panose="02040503050406030204" charset="0"/>
                        </a:rPr>
                        <m:t>)</m:t>
                      </m:r>
                    </m:oMath>
                  </m:oMathPara>
                </a14:m>
                <a:endParaRPr lang="en-US" altLang="zh-CN" dirty="0">
                  <a:solidFill>
                    <a:srgbClr val="0000FF"/>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6551157" y="3859323"/>
                <a:ext cx="1490664" cy="369332"/>
              </a:xfrm>
              <a:prstGeom prst="rect">
                <a:avLst/>
              </a:prstGeom>
              <a:blipFill rotWithShape="1">
                <a:blip r:embed="rId4"/>
                <a:stretch>
                  <a:fillRect l="-33" t="-116" r="12" b="51"/>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种逻辑运算</a:t>
            </a:r>
          </a:p>
        </p:txBody>
      </p:sp>
      <p:sp>
        <p:nvSpPr>
          <p:cNvPr id="3" name="内容占位符 2"/>
          <p:cNvSpPr>
            <a:spLocks noGrp="1"/>
          </p:cNvSpPr>
          <p:nvPr>
            <p:ph idx="1"/>
          </p:nvPr>
        </p:nvSpPr>
        <p:spPr/>
        <p:txBody>
          <a:bodyPr/>
          <a:lstStyle/>
          <a:p>
            <a:pPr>
              <a:buClr>
                <a:srgbClr val="94003F"/>
              </a:buClr>
            </a:pPr>
            <a:r>
              <a:rPr lang="zh-CN" altLang="en-US" sz="2400" dirty="0"/>
              <a:t>源像素与目标像素逐位结合在一起</a:t>
            </a:r>
            <a:endParaRPr lang="en-US" altLang="zh-CN" sz="2400" dirty="0"/>
          </a:p>
          <a:p>
            <a:pPr>
              <a:buClr>
                <a:srgbClr val="94003F"/>
              </a:buClr>
            </a:pPr>
            <a:r>
              <a:rPr lang="zh-CN" altLang="en-US" sz="2400" dirty="0"/>
              <a:t>有</a:t>
            </a:r>
            <a:r>
              <a:rPr lang="en-US" altLang="zh-CN" sz="2400" dirty="0"/>
              <a:t>16</a:t>
            </a:r>
            <a:r>
              <a:rPr lang="zh-CN" altLang="en-US" sz="2400" dirty="0"/>
              <a:t>种可选的函数（表格中的每列为一种）</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21</a:t>
            </a:fld>
            <a:endParaRPr lang="zh-CN" altLang="en-US"/>
          </a:p>
        </p:txBody>
      </p:sp>
      <p:sp>
        <p:nvSpPr>
          <p:cNvPr id="6" name="文本框 5"/>
          <p:cNvSpPr txBox="1"/>
          <p:nvPr/>
        </p:nvSpPr>
        <p:spPr>
          <a:xfrm>
            <a:off x="3156414" y="4991123"/>
            <a:ext cx="646331" cy="369332"/>
          </a:xfrm>
          <a:prstGeom prst="rect">
            <a:avLst/>
          </a:prstGeom>
          <a:noFill/>
        </p:spPr>
        <p:txBody>
          <a:bodyPr wrap="none" rtlCol="0">
            <a:spAutoFit/>
          </a:bodyPr>
          <a:lstStyle/>
          <a:p>
            <a:r>
              <a:rPr lang="zh-CN" altLang="en-US" dirty="0"/>
              <a:t>替换</a:t>
            </a:r>
          </a:p>
        </p:txBody>
      </p:sp>
      <p:pic>
        <p:nvPicPr>
          <p:cNvPr id="7" name="图片 6"/>
          <p:cNvPicPr>
            <a:picLocks noChangeAspect="1"/>
          </p:cNvPicPr>
          <p:nvPr/>
        </p:nvPicPr>
        <p:blipFill>
          <a:blip r:embed="rId2"/>
          <a:stretch>
            <a:fillRect/>
          </a:stretch>
        </p:blipFill>
        <p:spPr>
          <a:xfrm>
            <a:off x="703399" y="2447948"/>
            <a:ext cx="7648575" cy="2543175"/>
          </a:xfrm>
          <a:prstGeom prst="rect">
            <a:avLst/>
          </a:prstGeom>
        </p:spPr>
      </p:pic>
      <p:sp>
        <p:nvSpPr>
          <p:cNvPr id="8" name="文本框 7"/>
          <p:cNvSpPr txBox="1"/>
          <p:nvPr/>
        </p:nvSpPr>
        <p:spPr>
          <a:xfrm>
            <a:off x="4251746" y="4991123"/>
            <a:ext cx="575799" cy="369332"/>
          </a:xfrm>
          <a:prstGeom prst="rect">
            <a:avLst/>
          </a:prstGeom>
          <a:noFill/>
        </p:spPr>
        <p:txBody>
          <a:bodyPr wrap="none" rtlCol="0">
            <a:spAutoFit/>
          </a:bodyPr>
          <a:lstStyle/>
          <a:p>
            <a:r>
              <a:rPr lang="en-US" altLang="zh-CN" dirty="0"/>
              <a:t>XOR</a:t>
            </a:r>
            <a:endParaRPr lang="zh-CN" altLang="en-US" dirty="0"/>
          </a:p>
        </p:txBody>
      </p:sp>
      <p:sp>
        <p:nvSpPr>
          <p:cNvPr id="9" name="文本框 8"/>
          <p:cNvSpPr txBox="1"/>
          <p:nvPr/>
        </p:nvSpPr>
        <p:spPr>
          <a:xfrm>
            <a:off x="4751805" y="4991123"/>
            <a:ext cx="461986" cy="369332"/>
          </a:xfrm>
          <a:prstGeom prst="rect">
            <a:avLst/>
          </a:prstGeom>
          <a:noFill/>
        </p:spPr>
        <p:txBody>
          <a:bodyPr wrap="none" rtlCol="0">
            <a:spAutoFit/>
          </a:bodyPr>
          <a:lstStyle/>
          <a:p>
            <a:r>
              <a:rPr lang="en-US" altLang="zh-CN" dirty="0"/>
              <a:t>OR</a:t>
            </a:r>
            <a:endParaRPr lang="zh-CN" altLang="en-US" dirty="0"/>
          </a:p>
        </p:txBody>
      </p:sp>
      <p:pic>
        <p:nvPicPr>
          <p:cNvPr id="10" name="图片 3"/>
          <p:cNvPicPr>
            <a:picLocks noChangeAspect="1"/>
          </p:cNvPicPr>
          <p:nvPr/>
        </p:nvPicPr>
        <p:blipFill>
          <a:blip r:embed="rId3"/>
          <a:stretch>
            <a:fillRect/>
          </a:stretch>
        </p:blipFill>
        <p:spPr>
          <a:xfrm>
            <a:off x="5340879" y="5137758"/>
            <a:ext cx="2825238" cy="166152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22</a:t>
            </a:fld>
            <a:endParaRPr lang="zh-CN" altLang="en-US"/>
          </a:p>
        </p:txBody>
      </p:sp>
      <p:sp>
        <p:nvSpPr>
          <p:cNvPr id="8" name="文本框 7"/>
          <p:cNvSpPr txBox="1"/>
          <p:nvPr/>
        </p:nvSpPr>
        <p:spPr>
          <a:xfrm>
            <a:off x="3560106" y="3389111"/>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纹理映射</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几何建模的局限</a:t>
            </a:r>
          </a:p>
        </p:txBody>
      </p:sp>
      <p:sp>
        <p:nvSpPr>
          <p:cNvPr id="3" name="内容占位符 2"/>
          <p:cNvSpPr>
            <a:spLocks noGrp="1"/>
          </p:cNvSpPr>
          <p:nvPr>
            <p:ph idx="1"/>
          </p:nvPr>
        </p:nvSpPr>
        <p:spPr/>
        <p:txBody>
          <a:bodyPr/>
          <a:lstStyle/>
          <a:p>
            <a:pPr>
              <a:buClr>
                <a:srgbClr val="94003F"/>
              </a:buClr>
            </a:pPr>
            <a:r>
              <a:rPr lang="zh-CN" altLang="en-US" sz="2400" dirty="0"/>
              <a:t>虽然图形显示卡可以每秒钟显示多达一千万个多边形，但这个速度并不能满足模拟任何现象的要求</a:t>
            </a:r>
            <a:endParaRPr lang="en-US" altLang="zh-CN" sz="2400" dirty="0"/>
          </a:p>
          <a:p>
            <a:pPr lvl="1">
              <a:buClr>
                <a:srgbClr val="94003F"/>
              </a:buClr>
            </a:pPr>
            <a:r>
              <a:rPr lang="zh-CN" altLang="en-US" sz="1800" dirty="0"/>
              <a:t>云</a:t>
            </a:r>
            <a:endParaRPr lang="en-US" altLang="zh-CN" sz="1800" dirty="0"/>
          </a:p>
          <a:p>
            <a:pPr lvl="1">
              <a:buClr>
                <a:srgbClr val="94003F"/>
              </a:buClr>
            </a:pPr>
            <a:r>
              <a:rPr lang="zh-CN" altLang="en-US" sz="1800" dirty="0"/>
              <a:t>草</a:t>
            </a:r>
            <a:endParaRPr lang="en-US" altLang="zh-CN" sz="1800" dirty="0"/>
          </a:p>
          <a:p>
            <a:pPr lvl="1">
              <a:buClr>
                <a:srgbClr val="94003F"/>
              </a:buClr>
            </a:pPr>
            <a:r>
              <a:rPr lang="zh-CN" altLang="en-US" sz="1800" dirty="0"/>
              <a:t>地貌</a:t>
            </a:r>
            <a:endParaRPr lang="en-US" altLang="zh-CN" sz="1800" dirty="0"/>
          </a:p>
          <a:p>
            <a:pPr lvl="1">
              <a:buClr>
                <a:srgbClr val="94003F"/>
              </a:buClr>
            </a:pPr>
            <a:r>
              <a:rPr lang="zh-CN" altLang="en-US" sz="1800" dirty="0"/>
              <a:t>树皮</a:t>
            </a:r>
            <a:endParaRPr lang="en-US" altLang="zh-CN" sz="1800" dirty="0"/>
          </a:p>
          <a:p>
            <a:pPr lvl="1">
              <a:buClr>
                <a:srgbClr val="94003F"/>
              </a:buClr>
            </a:pPr>
            <a:r>
              <a:rPr lang="zh-CN" altLang="en-US" sz="1800" dirty="0"/>
              <a:t>毛发</a:t>
            </a:r>
            <a:endParaRPr lang="en-US" altLang="zh-CN" sz="1800" dirty="0"/>
          </a:p>
          <a:p>
            <a:pPr lvl="1">
              <a:buClr>
                <a:srgbClr val="94003F"/>
              </a:buClr>
            </a:pPr>
            <a:r>
              <a:rPr lang="zh-CN" altLang="en-US" sz="1800" dirty="0"/>
              <a:t>水波</a:t>
            </a:r>
            <a:endParaRPr lang="en-US" altLang="zh-CN" sz="1800" dirty="0"/>
          </a:p>
          <a:p>
            <a:pPr lvl="1">
              <a:buClr>
                <a:srgbClr val="94003F"/>
              </a:buClr>
            </a:pPr>
            <a:r>
              <a:rPr lang="zh-CN" altLang="en-US" sz="1800" dirty="0"/>
              <a:t>火焰</a:t>
            </a:r>
            <a:endParaRPr lang="en-US" altLang="zh-CN" sz="1800" dirty="0"/>
          </a:p>
          <a:p>
            <a:pPr lvl="1">
              <a:buClr>
                <a:srgbClr val="94003F"/>
              </a:buClr>
            </a:pPr>
            <a:r>
              <a:rPr lang="en-US" altLang="zh-CN" sz="1800" dirty="0"/>
              <a:t>…</a:t>
            </a:r>
            <a:endParaRPr lang="en-US" altLang="zh-CN" sz="2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23</a:t>
            </a:fld>
            <a:endParaRPr lang="zh-CN" altLang="en-US"/>
          </a:p>
        </p:txBody>
      </p:sp>
      <p:pic>
        <p:nvPicPr>
          <p:cNvPr id="6"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1084" b="29510"/>
          <a:stretch>
            <a:fillRect/>
          </a:stretch>
        </p:blipFill>
        <p:spPr bwMode="auto">
          <a:xfrm>
            <a:off x="2946285" y="2339472"/>
            <a:ext cx="2973025" cy="177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468" y="3003391"/>
            <a:ext cx="2281508" cy="2350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18" y="4407840"/>
            <a:ext cx="2962885" cy="17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桔子的模型</a:t>
            </a:r>
          </a:p>
        </p:txBody>
      </p:sp>
      <p:sp>
        <p:nvSpPr>
          <p:cNvPr id="3" name="内容占位符 2"/>
          <p:cNvSpPr>
            <a:spLocks noGrp="1"/>
          </p:cNvSpPr>
          <p:nvPr>
            <p:ph idx="1"/>
          </p:nvPr>
        </p:nvSpPr>
        <p:spPr/>
        <p:txBody>
          <a:bodyPr>
            <a:normAutofit/>
          </a:bodyPr>
          <a:lstStyle/>
          <a:p>
            <a:pPr>
              <a:buClr>
                <a:srgbClr val="94003F"/>
              </a:buClr>
            </a:pPr>
            <a:r>
              <a:rPr lang="zh-CN" altLang="en-US" sz="2400" dirty="0"/>
              <a:t>考虑如何建立桔子（或其它水果）的模型</a:t>
            </a:r>
            <a:endParaRPr lang="en-US" altLang="zh-CN" sz="2400" dirty="0"/>
          </a:p>
          <a:p>
            <a:pPr lvl="1">
              <a:buClr>
                <a:srgbClr val="94003F"/>
              </a:buClr>
            </a:pPr>
            <a:r>
              <a:rPr lang="zh-CN" altLang="en-US" sz="1800" dirty="0"/>
              <a:t>用着色的球表示桔子</a:t>
            </a:r>
            <a:endParaRPr lang="en-US" altLang="zh-CN" sz="1800" dirty="0"/>
          </a:p>
          <a:p>
            <a:pPr lvl="2">
              <a:buClr>
                <a:srgbClr val="94003F"/>
              </a:buClr>
            </a:pPr>
            <a:r>
              <a:rPr lang="zh-CN" altLang="en-US" sz="1600" dirty="0"/>
              <a:t>太简单，不够逼真</a:t>
            </a:r>
            <a:endParaRPr lang="en-US" altLang="zh-CN" sz="1600" dirty="0"/>
          </a:p>
          <a:p>
            <a:pPr lvl="1">
              <a:buClr>
                <a:srgbClr val="94003F"/>
              </a:buClr>
            </a:pPr>
            <a:r>
              <a:rPr lang="zh-CN" altLang="en-US" sz="1800" dirty="0"/>
              <a:t>用更复杂形状代替球</a:t>
            </a:r>
            <a:endParaRPr lang="en-US" altLang="zh-CN" sz="1800" dirty="0"/>
          </a:p>
          <a:p>
            <a:pPr lvl="2">
              <a:buClr>
                <a:srgbClr val="94003F"/>
              </a:buClr>
            </a:pPr>
            <a:r>
              <a:rPr lang="zh-CN" altLang="en-US" sz="1600" dirty="0"/>
              <a:t>球体并没有强调曲面的特征（微凹，</a:t>
            </a:r>
            <a:r>
              <a:rPr lang="en-US" altLang="zh-CN" sz="1600" dirty="0"/>
              <a:t>dimples)</a:t>
            </a:r>
          </a:p>
          <a:p>
            <a:pPr lvl="2">
              <a:buClr>
                <a:srgbClr val="94003F"/>
              </a:buClr>
            </a:pPr>
            <a:r>
              <a:rPr lang="zh-CN" altLang="en-US" sz="1600" dirty="0"/>
              <a:t>为了模拟所有的微凹，需要相当多的多边形</a:t>
            </a:r>
            <a:endParaRPr lang="en-US" altLang="zh-CN" sz="1600" dirty="0"/>
          </a:p>
          <a:p>
            <a:pPr lvl="2">
              <a:buClr>
                <a:srgbClr val="94003F"/>
              </a:buClr>
            </a:pPr>
            <a:r>
              <a:rPr lang="zh-CN" altLang="en-US" sz="1600" dirty="0"/>
              <a:t>负荷过重，无法绘制</a:t>
            </a:r>
            <a:endParaRPr lang="en-US" altLang="zh-CN" sz="1600" dirty="0"/>
          </a:p>
          <a:p>
            <a:pPr lvl="1">
              <a:buClr>
                <a:srgbClr val="94003F"/>
              </a:buClr>
            </a:pPr>
            <a:endParaRPr lang="en-US" altLang="zh-CN" sz="1800" dirty="0"/>
          </a:p>
          <a:p>
            <a:pPr>
              <a:buClr>
                <a:srgbClr val="94003F"/>
              </a:buClr>
            </a:pPr>
            <a:endParaRPr lang="en-US" altLang="zh-CN" sz="2400" dirty="0"/>
          </a:p>
          <a:p>
            <a:pPr marL="360045" lvl="1" indent="-360045">
              <a:spcBef>
                <a:spcPts val="1000"/>
              </a:spcBef>
              <a:buClr>
                <a:srgbClr val="94003F"/>
              </a:buClr>
              <a:buSzPct val="70000"/>
              <a:buFont typeface="Wingdings" panose="05000000000000000000" pitchFamily="2" charset="2"/>
              <a:buChar char="u"/>
            </a:pPr>
            <a:r>
              <a:rPr lang="zh-CN" altLang="en-US" sz="2400" dirty="0"/>
              <a:t>更好的办法：</a:t>
            </a:r>
            <a:r>
              <a:rPr lang="zh-CN" altLang="en-US" sz="2400" dirty="0">
                <a:solidFill>
                  <a:srgbClr val="0000FF"/>
                </a:solidFill>
              </a:rPr>
              <a:t>通过贴图映射的方式</a:t>
            </a:r>
            <a:endParaRPr lang="en-US" altLang="zh-CN" sz="2400" dirty="0">
              <a:solidFill>
                <a:srgbClr val="0000FF"/>
              </a:solidFill>
            </a:endParaRPr>
          </a:p>
          <a:p>
            <a:pPr lvl="1">
              <a:buClr>
                <a:srgbClr val="94003F"/>
              </a:buClr>
              <a:buSzPct val="70000"/>
            </a:pPr>
            <a:r>
              <a:rPr lang="zh-CN" altLang="en-US" sz="1800" dirty="0"/>
              <a:t>获取真实桔子的照片，扫描后把结果“粘贴”到简单的球模型上</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24</a:t>
            </a:fld>
            <a:endParaRPr lang="zh-CN" altLang="en-US"/>
          </a:p>
        </p:txBody>
      </p:sp>
      <p:pic>
        <p:nvPicPr>
          <p:cNvPr id="5" name="Picture 5"/>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87" b="96418" l="2903" r="97742"/>
                    </a14:imgEffect>
                  </a14:imgLayer>
                </a14:imgProps>
              </a:ext>
              <a:ext uri="{28A0092B-C50C-407E-A947-70E740481C1C}">
                <a14:useLocalDpi xmlns:a14="http://schemas.microsoft.com/office/drawing/2010/main" val="0"/>
              </a:ext>
            </a:extLst>
          </a:blip>
          <a:srcRect/>
          <a:stretch>
            <a:fillRect/>
          </a:stretch>
        </p:blipFill>
        <p:spPr bwMode="auto">
          <a:xfrm>
            <a:off x="6385655" y="1653039"/>
            <a:ext cx="2440290" cy="2637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三种映射方法</a:t>
            </a:r>
          </a:p>
        </p:txBody>
      </p:sp>
      <p:sp>
        <p:nvSpPr>
          <p:cNvPr id="3" name="内容占位符 2"/>
          <p:cNvSpPr>
            <a:spLocks noGrp="1"/>
          </p:cNvSpPr>
          <p:nvPr>
            <p:ph idx="1"/>
          </p:nvPr>
        </p:nvSpPr>
        <p:spPr/>
        <p:txBody>
          <a:bodyPr/>
          <a:lstStyle/>
          <a:p>
            <a:pPr>
              <a:buClr>
                <a:srgbClr val="94003F"/>
              </a:buClr>
            </a:pPr>
            <a:r>
              <a:rPr lang="zh-CN" altLang="en-US" sz="2400" dirty="0">
                <a:solidFill>
                  <a:srgbClr val="0000FF"/>
                </a:solidFill>
              </a:rPr>
              <a:t>纹理映射</a:t>
            </a:r>
            <a:endParaRPr lang="en-US" altLang="zh-CN" sz="2400" dirty="0">
              <a:solidFill>
                <a:srgbClr val="0000FF"/>
              </a:solidFill>
            </a:endParaRPr>
          </a:p>
          <a:p>
            <a:pPr lvl="1">
              <a:buClr>
                <a:srgbClr val="94003F"/>
              </a:buClr>
            </a:pPr>
            <a:r>
              <a:rPr lang="zh-CN" altLang="en-US" sz="1600" dirty="0"/>
              <a:t>把图像映射到光滑表面，从而给表面增加细节特征</a:t>
            </a:r>
            <a:endParaRPr lang="en-US" altLang="zh-CN" sz="1600" dirty="0"/>
          </a:p>
          <a:p>
            <a:pPr>
              <a:buClr>
                <a:srgbClr val="94003F"/>
              </a:buClr>
            </a:pPr>
            <a:r>
              <a:rPr lang="zh-CN" altLang="en-US" sz="2400" dirty="0"/>
              <a:t>环境映射（或叫反射映射）</a:t>
            </a:r>
            <a:endParaRPr lang="en-US" altLang="zh-CN" sz="2400" dirty="0"/>
          </a:p>
          <a:p>
            <a:pPr lvl="1">
              <a:buClr>
                <a:srgbClr val="94003F"/>
              </a:buClr>
            </a:pPr>
            <a:r>
              <a:rPr lang="zh-CN" altLang="en-US" sz="1600" dirty="0"/>
              <a:t>利用环境的图像进行纹理映射，可以模拟高度镜面曲面</a:t>
            </a:r>
            <a:endParaRPr lang="en-US" altLang="zh-CN" sz="2400" dirty="0"/>
          </a:p>
          <a:p>
            <a:pPr marL="228600" lvl="1" indent="-360045">
              <a:spcBef>
                <a:spcPts val="1000"/>
              </a:spcBef>
              <a:buClr>
                <a:srgbClr val="94003F"/>
              </a:buClr>
              <a:buSzPct val="70000"/>
              <a:buFont typeface="Wingdings" panose="05000000000000000000" pitchFamily="2" charset="2"/>
              <a:buChar char="u"/>
            </a:pPr>
            <a:r>
              <a:rPr lang="zh-CN" altLang="en-US" sz="2400" dirty="0"/>
              <a:t>凹凸映射</a:t>
            </a:r>
            <a:endParaRPr lang="en-US" altLang="zh-CN" sz="2400" dirty="0"/>
          </a:p>
          <a:p>
            <a:pPr lvl="1">
              <a:buClr>
                <a:srgbClr val="94003F"/>
              </a:buClr>
            </a:pPr>
            <a:r>
              <a:rPr lang="zh-CN" altLang="en-US" sz="1600" dirty="0"/>
              <a:t>对法向量进行了扰动，从而使表面看起来有微小的起伏变化</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25</a:t>
            </a:fld>
            <a:endParaRPr lang="zh-CN" altLang="en-US"/>
          </a:p>
        </p:txBody>
      </p:sp>
      <p:pic>
        <p:nvPicPr>
          <p:cNvPr id="5" name="图片 3"/>
          <p:cNvPicPr>
            <a:picLocks noChangeAspect="1"/>
          </p:cNvPicPr>
          <p:nvPr/>
        </p:nvPicPr>
        <p:blipFill rotWithShape="1">
          <a:blip r:embed="rId2"/>
          <a:srcRect b="12188"/>
          <a:stretch>
            <a:fillRect/>
          </a:stretch>
        </p:blipFill>
        <p:spPr>
          <a:xfrm>
            <a:off x="289335" y="3857268"/>
            <a:ext cx="4513960" cy="2007953"/>
          </a:xfrm>
          <a:prstGeom prst="rect">
            <a:avLst/>
          </a:prstGeom>
        </p:spPr>
      </p:pic>
      <p:pic>
        <p:nvPicPr>
          <p:cNvPr id="6" name="图片 3"/>
          <p:cNvPicPr>
            <a:picLocks noChangeAspect="1"/>
          </p:cNvPicPr>
          <p:nvPr/>
        </p:nvPicPr>
        <p:blipFill>
          <a:blip r:embed="rId3"/>
          <a:stretch>
            <a:fillRect/>
          </a:stretch>
        </p:blipFill>
        <p:spPr>
          <a:xfrm>
            <a:off x="4613141" y="3695311"/>
            <a:ext cx="2375487" cy="2383234"/>
          </a:xfrm>
          <a:prstGeom prst="rect">
            <a:avLst/>
          </a:prstGeom>
        </p:spPr>
      </p:pic>
      <p:pic>
        <p:nvPicPr>
          <p:cNvPr id="7" name="图片 3"/>
          <p:cNvPicPr>
            <a:picLocks noChangeAspect="1"/>
          </p:cNvPicPr>
          <p:nvPr/>
        </p:nvPicPr>
        <p:blipFill>
          <a:blip r:embed="rId4"/>
          <a:stretch>
            <a:fillRect/>
          </a:stretch>
        </p:blipFill>
        <p:spPr>
          <a:xfrm>
            <a:off x="6888600" y="3883394"/>
            <a:ext cx="2230581" cy="2176245"/>
          </a:xfrm>
          <a:prstGeom prst="rect">
            <a:avLst/>
          </a:prstGeom>
        </p:spPr>
      </p:pic>
      <p:sp>
        <p:nvSpPr>
          <p:cNvPr id="8" name="TextBox 7"/>
          <p:cNvSpPr txBox="1"/>
          <p:nvPr/>
        </p:nvSpPr>
        <p:spPr>
          <a:xfrm>
            <a:off x="783771" y="5865221"/>
            <a:ext cx="1005403" cy="338554"/>
          </a:xfrm>
          <a:prstGeom prst="rect">
            <a:avLst/>
          </a:prstGeom>
          <a:noFill/>
        </p:spPr>
        <p:txBody>
          <a:bodyPr wrap="none" rtlCol="0">
            <a:spAutoFit/>
          </a:bodyPr>
          <a:lstStyle/>
          <a:p>
            <a:r>
              <a:rPr lang="zh-CN" altLang="en-US" sz="1600" b="1" dirty="0"/>
              <a:t>几何模型</a:t>
            </a:r>
            <a:endParaRPr lang="en-US" sz="1600" b="1" dirty="0"/>
          </a:p>
        </p:txBody>
      </p:sp>
      <p:sp>
        <p:nvSpPr>
          <p:cNvPr id="9" name="Rectangle 8"/>
          <p:cNvSpPr/>
          <p:nvPr/>
        </p:nvSpPr>
        <p:spPr>
          <a:xfrm>
            <a:off x="3053395" y="5865221"/>
            <a:ext cx="1005403" cy="338554"/>
          </a:xfrm>
          <a:prstGeom prst="rect">
            <a:avLst/>
          </a:prstGeom>
        </p:spPr>
        <p:txBody>
          <a:bodyPr wrap="none">
            <a:spAutoFit/>
          </a:bodyPr>
          <a:lstStyle/>
          <a:p>
            <a:r>
              <a:rPr lang="zh-CN" altLang="en-US" sz="1600" b="1" dirty="0"/>
              <a:t>纹理映射</a:t>
            </a:r>
            <a:endParaRPr lang="en-US" sz="1600" b="1" dirty="0"/>
          </a:p>
        </p:txBody>
      </p:sp>
      <p:sp>
        <p:nvSpPr>
          <p:cNvPr id="10" name="Rectangle 9"/>
          <p:cNvSpPr/>
          <p:nvPr/>
        </p:nvSpPr>
        <p:spPr>
          <a:xfrm>
            <a:off x="7451208" y="5865221"/>
            <a:ext cx="1005403" cy="338554"/>
          </a:xfrm>
          <a:prstGeom prst="rect">
            <a:avLst/>
          </a:prstGeom>
        </p:spPr>
        <p:txBody>
          <a:bodyPr wrap="none">
            <a:spAutoFit/>
          </a:bodyPr>
          <a:lstStyle/>
          <a:p>
            <a:r>
              <a:rPr lang="zh-CN" altLang="en-US" sz="1600" b="1"/>
              <a:t>凹凸映射</a:t>
            </a:r>
            <a:endParaRPr lang="en-US" sz="1600" b="1" dirty="0"/>
          </a:p>
        </p:txBody>
      </p:sp>
      <p:sp>
        <p:nvSpPr>
          <p:cNvPr id="11" name="Rectangle 10"/>
          <p:cNvSpPr/>
          <p:nvPr/>
        </p:nvSpPr>
        <p:spPr>
          <a:xfrm>
            <a:off x="5285923" y="5865221"/>
            <a:ext cx="1005403" cy="338554"/>
          </a:xfrm>
          <a:prstGeom prst="rect">
            <a:avLst/>
          </a:prstGeom>
        </p:spPr>
        <p:txBody>
          <a:bodyPr wrap="none">
            <a:spAutoFit/>
          </a:bodyPr>
          <a:lstStyle/>
          <a:p>
            <a:r>
              <a:rPr lang="zh-CN" altLang="en-US" sz="1600" b="1" dirty="0"/>
              <a:t>环境映射</a:t>
            </a:r>
            <a:endParaRPr lang="en-US" sz="16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纹理映射</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26</a:t>
            </a:fld>
            <a:endParaRPr lang="zh-CN" altLang="en-US" dirty="0"/>
          </a:p>
        </p:txBody>
      </p:sp>
      <p:pic>
        <p:nvPicPr>
          <p:cNvPr id="5" name="Picture 4" descr="hip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12" y="1306877"/>
            <a:ext cx="8113776" cy="513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p>
        </p:txBody>
      </p:sp>
      <p:sp>
        <p:nvSpPr>
          <p:cNvPr id="3" name="内容占位符 2"/>
          <p:cNvSpPr>
            <a:spLocks noGrp="1"/>
          </p:cNvSpPr>
          <p:nvPr>
            <p:ph idx="1"/>
          </p:nvPr>
        </p:nvSpPr>
        <p:spPr/>
        <p:txBody>
          <a:bodyPr/>
          <a:lstStyle/>
          <a:p>
            <a:pPr>
              <a:buClr>
                <a:srgbClr val="94003F"/>
              </a:buClr>
            </a:pPr>
            <a:r>
              <a:rPr lang="zh-CN" altLang="en-US" sz="2400" dirty="0"/>
              <a:t>虽然映射的想法很简单，即把图像映射到曲面上，但由于这时要用到三四个坐标系，因此实现起来并不容易</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27</a:t>
            </a:fld>
            <a:endParaRPr lang="zh-CN" altLang="en-US"/>
          </a:p>
        </p:txBody>
      </p:sp>
      <p:pic>
        <p:nvPicPr>
          <p:cNvPr id="6" name="图片 5"/>
          <p:cNvPicPr>
            <a:picLocks noChangeAspect="1"/>
          </p:cNvPicPr>
          <p:nvPr/>
        </p:nvPicPr>
        <p:blipFill>
          <a:blip r:embed="rId2"/>
          <a:stretch>
            <a:fillRect/>
          </a:stretch>
        </p:blipFill>
        <p:spPr>
          <a:xfrm>
            <a:off x="1802295" y="2488572"/>
            <a:ext cx="5390390" cy="33592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p:cNvPicPr>
            <a:picLocks noChangeAspect="1"/>
          </p:cNvPicPr>
          <p:nvPr/>
        </p:nvPicPr>
        <p:blipFill>
          <a:blip r:embed="rId2"/>
          <a:stretch>
            <a:fillRect/>
          </a:stretch>
        </p:blipFill>
        <p:spPr>
          <a:xfrm>
            <a:off x="3749040" y="993897"/>
            <a:ext cx="5218460" cy="3304281"/>
          </a:xfrm>
          <a:prstGeom prst="rect">
            <a:avLst/>
          </a:prstGeom>
        </p:spPr>
      </p:pic>
      <p:sp>
        <p:nvSpPr>
          <p:cNvPr id="2" name="标题 1"/>
          <p:cNvSpPr>
            <a:spLocks noGrp="1"/>
          </p:cNvSpPr>
          <p:nvPr>
            <p:ph type="title"/>
          </p:nvPr>
        </p:nvSpPr>
        <p:spPr/>
        <p:txBody>
          <a:bodyPr/>
          <a:lstStyle/>
          <a:p>
            <a:r>
              <a:rPr lang="zh-CN" altLang="en-US" dirty="0"/>
              <a:t>坐标系</a:t>
            </a:r>
          </a:p>
        </p:txBody>
      </p:sp>
      <p:sp>
        <p:nvSpPr>
          <p:cNvPr id="3" name="内容占位符 2"/>
          <p:cNvSpPr>
            <a:spLocks noGrp="1"/>
          </p:cNvSpPr>
          <p:nvPr>
            <p:ph idx="1"/>
          </p:nvPr>
        </p:nvSpPr>
        <p:spPr/>
        <p:txBody>
          <a:bodyPr>
            <a:normAutofit/>
          </a:bodyPr>
          <a:lstStyle/>
          <a:p>
            <a:pPr marL="228600" lvl="1" indent="-360045">
              <a:spcBef>
                <a:spcPts val="1000"/>
              </a:spcBef>
              <a:buClr>
                <a:srgbClr val="94003F"/>
              </a:buClr>
              <a:buSzPct val="70000"/>
              <a:buFont typeface="Wingdings" panose="05000000000000000000" pitchFamily="2" charset="2"/>
              <a:buChar char="u"/>
            </a:pPr>
            <a:r>
              <a:rPr lang="zh-CN" altLang="en-US" sz="2400" dirty="0"/>
              <a:t>纹理坐标系</a:t>
            </a:r>
            <a:endParaRPr lang="en-US" altLang="zh-CN" sz="2400" dirty="0"/>
          </a:p>
          <a:p>
            <a:pPr lvl="1">
              <a:buClr>
                <a:srgbClr val="94003F"/>
              </a:buClr>
              <a:buSzPct val="70000"/>
            </a:pPr>
            <a:r>
              <a:rPr lang="zh-CN" altLang="en-US" sz="1600" dirty="0"/>
              <a:t>用来表示纹理</a:t>
            </a:r>
            <a:endParaRPr lang="en-US" altLang="zh-CN" sz="1600" dirty="0"/>
          </a:p>
          <a:p>
            <a:pPr>
              <a:buClr>
                <a:srgbClr val="94003F"/>
              </a:buClr>
            </a:pPr>
            <a:endParaRPr lang="en-US" altLang="zh-CN" sz="2400" dirty="0"/>
          </a:p>
          <a:p>
            <a:pPr>
              <a:buClr>
                <a:srgbClr val="94003F"/>
              </a:buClr>
            </a:pPr>
            <a:r>
              <a:rPr lang="zh-CN" altLang="en-US" sz="2400" dirty="0"/>
              <a:t>参数坐标系</a:t>
            </a:r>
            <a:endParaRPr lang="en-US" altLang="zh-CN" sz="2400" dirty="0"/>
          </a:p>
          <a:p>
            <a:pPr lvl="1">
              <a:buClr>
                <a:srgbClr val="94003F"/>
              </a:buClr>
            </a:pPr>
            <a:r>
              <a:rPr lang="zh-CN" altLang="en-US" sz="1600" dirty="0"/>
              <a:t>可以用来建立曲面</a:t>
            </a:r>
            <a:endParaRPr lang="en-US" altLang="zh-CN" sz="1600" dirty="0"/>
          </a:p>
          <a:p>
            <a:pPr lvl="1">
              <a:buClr>
                <a:srgbClr val="94003F"/>
              </a:buClr>
              <a:buSzPct val="70000"/>
            </a:pPr>
            <a:endParaRPr lang="en-US" altLang="zh-CN" sz="2400" dirty="0"/>
          </a:p>
          <a:p>
            <a:pPr marL="228600" lvl="1" indent="-360045">
              <a:spcBef>
                <a:spcPts val="1000"/>
              </a:spcBef>
              <a:buClr>
                <a:srgbClr val="94003F"/>
              </a:buClr>
              <a:buSzPct val="70000"/>
              <a:buFont typeface="Wingdings" panose="05000000000000000000" pitchFamily="2" charset="2"/>
              <a:buChar char="u"/>
            </a:pPr>
            <a:r>
              <a:rPr lang="zh-CN" altLang="en-US" sz="2400" dirty="0"/>
              <a:t>世界坐标系</a:t>
            </a:r>
            <a:endParaRPr lang="en-US" altLang="zh-CN" sz="2400" dirty="0"/>
          </a:p>
          <a:p>
            <a:pPr lvl="1">
              <a:buClr>
                <a:srgbClr val="94003F"/>
              </a:buClr>
            </a:pPr>
            <a:r>
              <a:rPr lang="zh-CN" altLang="en-US" sz="1600" dirty="0"/>
              <a:t>从概念上说，就是映射发生的地方</a:t>
            </a:r>
            <a:endParaRPr lang="en-US" altLang="zh-CN" sz="1600" dirty="0"/>
          </a:p>
          <a:p>
            <a:pPr marL="228600" lvl="1" indent="-360045">
              <a:spcBef>
                <a:spcPts val="1000"/>
              </a:spcBef>
              <a:buClr>
                <a:srgbClr val="94003F"/>
              </a:buClr>
              <a:buSzPct val="70000"/>
              <a:buFont typeface="Wingdings" panose="05000000000000000000" pitchFamily="2" charset="2"/>
              <a:buChar char="u"/>
            </a:pPr>
            <a:endParaRPr lang="en-US" altLang="zh-CN" sz="2400" dirty="0"/>
          </a:p>
          <a:p>
            <a:pPr marL="228600" lvl="1" indent="-360045">
              <a:spcBef>
                <a:spcPts val="1000"/>
              </a:spcBef>
              <a:buClr>
                <a:srgbClr val="94003F"/>
              </a:buClr>
              <a:buSzPct val="70000"/>
              <a:buFont typeface="Wingdings" panose="05000000000000000000" pitchFamily="2" charset="2"/>
              <a:buChar char="u"/>
            </a:pPr>
            <a:r>
              <a:rPr lang="zh-CN" altLang="en-US" sz="2400" dirty="0"/>
              <a:t>屏幕坐标系</a:t>
            </a:r>
            <a:endParaRPr lang="en-US" altLang="zh-CN" sz="2400" dirty="0"/>
          </a:p>
          <a:p>
            <a:pPr lvl="1">
              <a:buClr>
                <a:srgbClr val="94003F"/>
              </a:buClr>
            </a:pPr>
            <a:r>
              <a:rPr lang="zh-CN" altLang="en-US" sz="1600" dirty="0"/>
              <a:t>最终图像显示的地方</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映射函数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0"/>
                <a:ext cx="7886700" cy="5083969"/>
              </a:xfrm>
            </p:spPr>
            <p:txBody>
              <a:bodyPr>
                <a:normAutofit lnSpcReduction="10000"/>
              </a:bodyPr>
              <a:lstStyle/>
              <a:p>
                <a:pPr>
                  <a:buClr>
                    <a:srgbClr val="94003F"/>
                  </a:buClr>
                </a:pPr>
                <a:r>
                  <a:rPr lang="zh-CN" altLang="en-US" sz="2400" dirty="0"/>
                  <a:t>基本问题就是如何定义映射</a:t>
                </a:r>
                <a:endParaRPr lang="en-US" altLang="zh-CN" sz="2400" dirty="0"/>
              </a:p>
              <a:p>
                <a:pPr lvl="1">
                  <a:buClr>
                    <a:srgbClr val="94003F"/>
                  </a:buClr>
                </a:pPr>
                <a:r>
                  <a:rPr lang="zh-CN" altLang="en-US" sz="1800" dirty="0">
                    <a:solidFill>
                      <a:srgbClr val="0000FF"/>
                    </a:solidFill>
                  </a:rPr>
                  <a:t>考虑从纹理坐标到曲面上一点的映射</a:t>
                </a:r>
                <a:endParaRPr lang="en-US" altLang="zh-CN" sz="1800" dirty="0">
                  <a:solidFill>
                    <a:srgbClr val="0000FF"/>
                  </a:solidFill>
                </a:endParaRPr>
              </a:p>
              <a:p>
                <a:pPr marL="228600" lvl="1" indent="-360045">
                  <a:spcBef>
                    <a:spcPts val="1000"/>
                  </a:spcBef>
                  <a:buClr>
                    <a:srgbClr val="94003F"/>
                  </a:buClr>
                  <a:buSzPct val="70000"/>
                  <a:buFont typeface="Wingdings" panose="05000000000000000000" pitchFamily="2" charset="2"/>
                  <a:buChar char="u"/>
                </a:pPr>
                <a:endParaRPr lang="en-US" altLang="zh-CN" sz="2400" dirty="0"/>
              </a:p>
              <a:p>
                <a:pPr marL="228600" lvl="1" indent="-360045">
                  <a:spcBef>
                    <a:spcPts val="1000"/>
                  </a:spcBef>
                  <a:buClr>
                    <a:srgbClr val="94003F"/>
                  </a:buClr>
                  <a:buSzPct val="70000"/>
                  <a:buFont typeface="Wingdings" panose="05000000000000000000" pitchFamily="2" charset="2"/>
                  <a:buChar char="u"/>
                </a:pPr>
                <a:r>
                  <a:rPr lang="zh-CN" altLang="en-US" sz="2400" dirty="0"/>
                  <a:t>直观地看，应当需要三个函数</a:t>
                </a:r>
                <a:endParaRPr lang="en-US" altLang="zh-CN" sz="2400" dirty="0"/>
              </a:p>
              <a:p>
                <a:pPr lvl="1">
                  <a:buClr>
                    <a:srgbClr val="94003F"/>
                  </a:buClr>
                </a:pPr>
                <a14:m>
                  <m:oMath xmlns:m="http://schemas.openxmlformats.org/officeDocument/2006/math">
                    <m:r>
                      <a:rPr lang="en-US" altLang="zh-CN" sz="1600" i="1" dirty="0" smtClean="0">
                        <a:latin typeface="Cambria Math" panose="02040503050406030204" charset="0"/>
                      </a:rPr>
                      <m:t>𝑥</m:t>
                    </m:r>
                    <m:r>
                      <a:rPr lang="en-US" altLang="zh-CN" sz="1600" i="1" dirty="0" smtClean="0">
                        <a:latin typeface="Cambria Math" panose="02040503050406030204" charset="0"/>
                      </a:rPr>
                      <m:t>=</m:t>
                    </m:r>
                    <m:r>
                      <a:rPr lang="en-US" altLang="zh-CN" sz="1600" i="1" dirty="0" smtClean="0">
                        <a:latin typeface="Cambria Math" panose="02040503050406030204" charset="0"/>
                      </a:rPr>
                      <m:t>𝑥</m:t>
                    </m:r>
                    <m:r>
                      <a:rPr lang="en-US" altLang="zh-CN" sz="1600" i="1" dirty="0" smtClean="0">
                        <a:latin typeface="Cambria Math" panose="02040503050406030204" charset="0"/>
                      </a:rPr>
                      <m:t>(</m:t>
                    </m:r>
                    <m:r>
                      <a:rPr lang="en-US" altLang="zh-CN" sz="1600" i="1" dirty="0" smtClean="0">
                        <a:latin typeface="Cambria Math" panose="02040503050406030204" charset="0"/>
                      </a:rPr>
                      <m:t>𝑠</m:t>
                    </m:r>
                    <m:r>
                      <a:rPr lang="en-US" altLang="zh-CN" sz="1600" i="1" dirty="0" smtClean="0">
                        <a:latin typeface="Cambria Math" panose="02040503050406030204" charset="0"/>
                      </a:rPr>
                      <m:t>, </m:t>
                    </m:r>
                    <m:r>
                      <a:rPr lang="en-US" altLang="zh-CN" sz="1600" i="1" dirty="0" smtClean="0">
                        <a:latin typeface="Cambria Math" panose="02040503050406030204" charset="0"/>
                      </a:rPr>
                      <m:t>𝑡</m:t>
                    </m:r>
                    <m:r>
                      <a:rPr lang="en-US" altLang="zh-CN" sz="1600" i="1" dirty="0" smtClean="0">
                        <a:latin typeface="Cambria Math" panose="02040503050406030204" charset="0"/>
                      </a:rPr>
                      <m:t>),  </m:t>
                    </m:r>
                    <m:r>
                      <a:rPr lang="en-US" altLang="zh-CN" sz="1600" i="1" dirty="0" smtClean="0">
                        <a:latin typeface="Cambria Math" panose="02040503050406030204" charset="0"/>
                      </a:rPr>
                      <m:t>𝑦</m:t>
                    </m:r>
                    <m:r>
                      <a:rPr lang="en-US" altLang="zh-CN" sz="1600" i="1" dirty="0" smtClean="0">
                        <a:latin typeface="Cambria Math" panose="02040503050406030204" charset="0"/>
                      </a:rPr>
                      <m:t>=</m:t>
                    </m:r>
                    <m:r>
                      <a:rPr lang="en-US" altLang="zh-CN" sz="1600" i="1" dirty="0" smtClean="0">
                        <a:latin typeface="Cambria Math" panose="02040503050406030204" charset="0"/>
                      </a:rPr>
                      <m:t>𝑦</m:t>
                    </m:r>
                    <m:r>
                      <a:rPr lang="en-US" altLang="zh-CN" sz="1600" i="1" dirty="0" smtClean="0">
                        <a:latin typeface="Cambria Math" panose="02040503050406030204" charset="0"/>
                      </a:rPr>
                      <m:t>(</m:t>
                    </m:r>
                    <m:r>
                      <a:rPr lang="en-US" altLang="zh-CN" sz="1600" i="1" dirty="0" smtClean="0">
                        <a:latin typeface="Cambria Math" panose="02040503050406030204" charset="0"/>
                      </a:rPr>
                      <m:t>𝑠</m:t>
                    </m:r>
                    <m:r>
                      <a:rPr lang="en-US" altLang="zh-CN" sz="1600" i="1" dirty="0" smtClean="0">
                        <a:latin typeface="Cambria Math" panose="02040503050406030204" charset="0"/>
                      </a:rPr>
                      <m:t>, </m:t>
                    </m:r>
                    <m:r>
                      <a:rPr lang="en-US" altLang="zh-CN" sz="1600" i="1" dirty="0" smtClean="0">
                        <a:latin typeface="Cambria Math" panose="02040503050406030204" charset="0"/>
                      </a:rPr>
                      <m:t>𝑡</m:t>
                    </m:r>
                    <m:r>
                      <a:rPr lang="en-US" altLang="zh-CN" sz="1600" i="1" dirty="0" smtClean="0">
                        <a:latin typeface="Cambria Math" panose="02040503050406030204" charset="0"/>
                      </a:rPr>
                      <m:t>),  </m:t>
                    </m:r>
                    <m:r>
                      <a:rPr lang="en-US" altLang="zh-CN" sz="1600" i="1" dirty="0" smtClean="0">
                        <a:latin typeface="Cambria Math" panose="02040503050406030204" charset="0"/>
                      </a:rPr>
                      <m:t>𝑧</m:t>
                    </m:r>
                    <m:r>
                      <a:rPr lang="en-US" altLang="zh-CN" sz="1600" i="1" dirty="0" smtClean="0">
                        <a:latin typeface="Cambria Math" panose="02040503050406030204" charset="0"/>
                      </a:rPr>
                      <m:t>=</m:t>
                    </m:r>
                    <m:r>
                      <a:rPr lang="en-US" altLang="zh-CN" sz="1600" i="1" dirty="0" smtClean="0">
                        <a:latin typeface="Cambria Math" panose="02040503050406030204" charset="0"/>
                      </a:rPr>
                      <m:t>𝑧</m:t>
                    </m:r>
                    <m:r>
                      <a:rPr lang="en-US" altLang="zh-CN" sz="1600" i="1" dirty="0" smtClean="0">
                        <a:latin typeface="Cambria Math" panose="02040503050406030204" charset="0"/>
                      </a:rPr>
                      <m:t>(</m:t>
                    </m:r>
                    <m:r>
                      <a:rPr lang="en-US" altLang="zh-CN" sz="1600" i="1" dirty="0" smtClean="0">
                        <a:latin typeface="Cambria Math" panose="02040503050406030204" charset="0"/>
                      </a:rPr>
                      <m:t>𝑠</m:t>
                    </m:r>
                    <m:r>
                      <a:rPr lang="en-US" altLang="zh-CN" sz="1600" i="1" dirty="0" smtClean="0">
                        <a:latin typeface="Cambria Math" panose="02040503050406030204" charset="0"/>
                      </a:rPr>
                      <m:t>, </m:t>
                    </m:r>
                    <m:r>
                      <a:rPr lang="en-US" altLang="zh-CN" sz="1600" i="1" dirty="0" smtClean="0">
                        <a:latin typeface="Cambria Math" panose="02040503050406030204" charset="0"/>
                      </a:rPr>
                      <m:t>𝑡</m:t>
                    </m:r>
                    <m:r>
                      <a:rPr lang="en-US" altLang="zh-CN" sz="1600" i="1" dirty="0" smtClean="0">
                        <a:latin typeface="Cambria Math" panose="02040503050406030204" charset="0"/>
                      </a:rPr>
                      <m:t>)</m:t>
                    </m:r>
                  </m:oMath>
                </a14:m>
                <a:endParaRPr lang="en-US" altLang="zh-CN" sz="16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r>
                  <a:rPr lang="zh-CN" altLang="en-US" sz="2400" dirty="0"/>
                  <a:t>虽然从概念上讲，最终必定用到上述的函数，但实际采用的却是间接的方法</a:t>
                </a:r>
                <a:endParaRPr lang="en-US" altLang="zh-CN" sz="18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28650" y="1316830"/>
                <a:ext cx="7886700" cy="5083969"/>
              </a:xfrm>
              <a:blipFill rotWithShape="1">
                <a:blip r:embed="rId2"/>
                <a:stretch>
                  <a:fillRect t="-809" b="1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pic>
        <p:nvPicPr>
          <p:cNvPr id="5" name="图片 4"/>
          <p:cNvPicPr>
            <a:picLocks noChangeAspect="1"/>
          </p:cNvPicPr>
          <p:nvPr/>
        </p:nvPicPr>
        <p:blipFill>
          <a:blip r:embed="rId3"/>
          <a:stretch>
            <a:fillRect/>
          </a:stretch>
        </p:blipFill>
        <p:spPr>
          <a:xfrm>
            <a:off x="2260238" y="3291869"/>
            <a:ext cx="4334871" cy="23388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主要任务</a:t>
            </a:r>
          </a:p>
        </p:txBody>
      </p:sp>
      <p:sp>
        <p:nvSpPr>
          <p:cNvPr id="3" name="内容占位符 2"/>
          <p:cNvSpPr>
            <a:spLocks noGrp="1"/>
          </p:cNvSpPr>
          <p:nvPr>
            <p:ph idx="1"/>
          </p:nvPr>
        </p:nvSpPr>
        <p:spPr>
          <a:xfrm>
            <a:off x="628650" y="1316831"/>
            <a:ext cx="7886700" cy="4819274"/>
          </a:xfrm>
        </p:spPr>
        <p:txBody>
          <a:bodyPr>
            <a:normAutofit/>
          </a:bodyPr>
          <a:lstStyle/>
          <a:p>
            <a:r>
              <a:rPr lang="zh-CN" altLang="en-US" sz="2400" dirty="0"/>
              <a:t>图形绘制系统的</a:t>
            </a:r>
            <a:r>
              <a:rPr lang="en-US" altLang="zh-CN" sz="2400" dirty="0"/>
              <a:t>4</a:t>
            </a:r>
            <a:r>
              <a:rPr lang="zh-CN" altLang="en-US" sz="2400" dirty="0"/>
              <a:t>个主要任务：</a:t>
            </a:r>
            <a:endParaRPr lang="en-US" altLang="zh-CN" sz="2400" dirty="0"/>
          </a:p>
          <a:p>
            <a:pPr lvl="1"/>
            <a:r>
              <a:rPr lang="zh-CN" altLang="en-US" sz="1800" dirty="0"/>
              <a:t>建模</a:t>
            </a:r>
            <a:endParaRPr lang="en-US" altLang="zh-CN" sz="1800" dirty="0"/>
          </a:p>
          <a:p>
            <a:pPr lvl="1"/>
            <a:r>
              <a:rPr lang="zh-CN" altLang="en-US" sz="1800" dirty="0"/>
              <a:t>几何处理</a:t>
            </a:r>
            <a:endParaRPr lang="en-US" altLang="zh-CN" sz="1800" dirty="0"/>
          </a:p>
          <a:p>
            <a:pPr lvl="1"/>
            <a:r>
              <a:rPr lang="zh-CN" altLang="en-US" sz="1800" dirty="0"/>
              <a:t>光栅化</a:t>
            </a:r>
            <a:endParaRPr lang="en-US" altLang="zh-CN" sz="1800" dirty="0"/>
          </a:p>
          <a:p>
            <a:pPr lvl="1"/>
            <a:r>
              <a:rPr lang="zh-CN" altLang="en-US" sz="1800" dirty="0"/>
              <a:t>片元处理</a:t>
            </a:r>
          </a:p>
          <a:p>
            <a:endParaRPr lang="en-US" altLang="zh-CN" sz="2400" dirty="0"/>
          </a:p>
          <a:p>
            <a:endParaRPr lang="en-US" altLang="zh-CN" sz="2400" dirty="0"/>
          </a:p>
          <a:p>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a:t>
            </a:fld>
            <a:endParaRPr lang="zh-CN" altLang="en-US"/>
          </a:p>
        </p:txBody>
      </p:sp>
      <p:grpSp>
        <p:nvGrpSpPr>
          <p:cNvPr id="23" name="Group 22"/>
          <p:cNvGrpSpPr/>
          <p:nvPr/>
        </p:nvGrpSpPr>
        <p:grpSpPr>
          <a:xfrm>
            <a:off x="839984" y="3572106"/>
            <a:ext cx="7985961" cy="623063"/>
            <a:chOff x="490352" y="4486020"/>
            <a:chExt cx="8403651" cy="655651"/>
          </a:xfrm>
        </p:grpSpPr>
        <p:sp>
          <p:nvSpPr>
            <p:cNvPr id="9" name="矩形 7"/>
            <p:cNvSpPr/>
            <p:nvPr/>
          </p:nvSpPr>
          <p:spPr>
            <a:xfrm>
              <a:off x="490352" y="4493419"/>
              <a:ext cx="1163782" cy="6130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0" name="文本框 8"/>
            <p:cNvSpPr txBox="1"/>
            <p:nvPr/>
          </p:nvSpPr>
          <p:spPr>
            <a:xfrm>
              <a:off x="721550" y="4615290"/>
              <a:ext cx="701386" cy="369332"/>
            </a:xfrm>
            <a:prstGeom prst="rect">
              <a:avLst/>
            </a:prstGeom>
            <a:noFill/>
          </p:spPr>
          <p:txBody>
            <a:bodyPr wrap="square" rtlCol="0">
              <a:spAutoFit/>
            </a:bodyPr>
            <a:lstStyle/>
            <a:p>
              <a:r>
                <a:rPr lang="zh-CN" altLang="en-US" dirty="0"/>
                <a:t>建模</a:t>
              </a:r>
            </a:p>
          </p:txBody>
        </p:sp>
        <p:cxnSp>
          <p:nvCxnSpPr>
            <p:cNvPr id="11" name="直接箭头连接符 10"/>
            <p:cNvCxnSpPr>
              <a:stCxn id="15" idx="3"/>
            </p:cNvCxnSpPr>
            <p:nvPr/>
          </p:nvCxnSpPr>
          <p:spPr>
            <a:xfrm>
              <a:off x="1654134" y="4799950"/>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287979" y="4493419"/>
              <a:ext cx="1163782" cy="6130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3" name="文本框 12"/>
            <p:cNvSpPr txBox="1"/>
            <p:nvPr/>
          </p:nvSpPr>
          <p:spPr>
            <a:xfrm>
              <a:off x="2526971" y="4490598"/>
              <a:ext cx="701386" cy="646330"/>
            </a:xfrm>
            <a:prstGeom prst="rect">
              <a:avLst/>
            </a:prstGeom>
            <a:noFill/>
          </p:spPr>
          <p:txBody>
            <a:bodyPr wrap="square" rtlCol="0">
              <a:spAutoFit/>
            </a:bodyPr>
            <a:lstStyle/>
            <a:p>
              <a:r>
                <a:rPr lang="zh-CN" altLang="en-US" dirty="0"/>
                <a:t>几何处理</a:t>
              </a:r>
            </a:p>
          </p:txBody>
        </p:sp>
        <p:cxnSp>
          <p:nvCxnSpPr>
            <p:cNvPr id="14" name="直接箭头连接符 13"/>
            <p:cNvCxnSpPr>
              <a:stCxn id="19" idx="3"/>
            </p:cNvCxnSpPr>
            <p:nvPr/>
          </p:nvCxnSpPr>
          <p:spPr>
            <a:xfrm>
              <a:off x="3451763" y="4799952"/>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085608" y="4490596"/>
              <a:ext cx="1163782" cy="6130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6" name="文本框 15"/>
            <p:cNvSpPr txBox="1"/>
            <p:nvPr/>
          </p:nvSpPr>
          <p:spPr>
            <a:xfrm>
              <a:off x="4221999" y="4612462"/>
              <a:ext cx="959462" cy="388649"/>
            </a:xfrm>
            <a:prstGeom prst="rect">
              <a:avLst/>
            </a:prstGeom>
            <a:noFill/>
          </p:spPr>
          <p:txBody>
            <a:bodyPr wrap="square" rtlCol="0">
              <a:spAutoFit/>
            </a:bodyPr>
            <a:lstStyle/>
            <a:p>
              <a:r>
                <a:rPr lang="zh-CN" altLang="en-US" dirty="0"/>
                <a:t>光栅化</a:t>
              </a:r>
            </a:p>
          </p:txBody>
        </p:sp>
        <p:cxnSp>
          <p:nvCxnSpPr>
            <p:cNvPr id="17" name="直接箭头连接符 16"/>
            <p:cNvCxnSpPr>
              <a:stCxn id="22" idx="3"/>
            </p:cNvCxnSpPr>
            <p:nvPr/>
          </p:nvCxnSpPr>
          <p:spPr>
            <a:xfrm>
              <a:off x="5249389" y="4797128"/>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37786" y="4490596"/>
              <a:ext cx="1163782" cy="6130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 name="文本框 18"/>
            <p:cNvSpPr txBox="1"/>
            <p:nvPr/>
          </p:nvSpPr>
          <p:spPr>
            <a:xfrm>
              <a:off x="6176778" y="4495338"/>
              <a:ext cx="701386" cy="646333"/>
            </a:xfrm>
            <a:prstGeom prst="rect">
              <a:avLst/>
            </a:prstGeom>
            <a:noFill/>
          </p:spPr>
          <p:txBody>
            <a:bodyPr wrap="square" rtlCol="0">
              <a:spAutoFit/>
            </a:bodyPr>
            <a:lstStyle/>
            <a:p>
              <a:r>
                <a:rPr lang="zh-CN" altLang="en-US" dirty="0"/>
                <a:t>片元处理</a:t>
              </a:r>
            </a:p>
          </p:txBody>
        </p:sp>
        <p:cxnSp>
          <p:nvCxnSpPr>
            <p:cNvPr id="20" name="直接箭头连接符 19"/>
            <p:cNvCxnSpPr/>
            <p:nvPr/>
          </p:nvCxnSpPr>
          <p:spPr>
            <a:xfrm>
              <a:off x="7101570" y="4797126"/>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730221" y="4486020"/>
              <a:ext cx="1163782" cy="6130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2" name="文本框 21"/>
            <p:cNvSpPr txBox="1"/>
            <p:nvPr/>
          </p:nvSpPr>
          <p:spPr>
            <a:xfrm>
              <a:off x="7889580" y="4607890"/>
              <a:ext cx="987136" cy="369332"/>
            </a:xfrm>
            <a:prstGeom prst="rect">
              <a:avLst/>
            </a:prstGeom>
            <a:noFill/>
          </p:spPr>
          <p:txBody>
            <a:bodyPr wrap="square" rtlCol="0">
              <a:spAutoFit/>
            </a:bodyPr>
            <a:lstStyle/>
            <a:p>
              <a:r>
                <a:rPr lang="zh-CN" altLang="en-US" dirty="0"/>
                <a:t>帧缓存</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逆映射</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Clr>
                    <a:srgbClr val="94003F"/>
                  </a:buClr>
                </a:pPr>
                <a:r>
                  <a:rPr lang="zh-CN" altLang="en-US" sz="2400" dirty="0"/>
                  <a:t>我们需要的是逆向操作</a:t>
                </a:r>
                <a:endParaRPr lang="en-US" altLang="zh-CN" sz="2400" dirty="0"/>
              </a:p>
              <a:p>
                <a:pPr lvl="1">
                  <a:buClr>
                    <a:srgbClr val="94003F"/>
                  </a:buClr>
                </a:pPr>
                <a:r>
                  <a:rPr lang="zh-CN" altLang="en-US" sz="1600" dirty="0"/>
                  <a:t>给定一个像素，我们想知道它对应于对象上的哪个点</a:t>
                </a:r>
                <a:endParaRPr lang="en-US" altLang="zh-CN" sz="1600" dirty="0"/>
              </a:p>
              <a:p>
                <a:pPr lvl="1">
                  <a:buClr>
                    <a:srgbClr val="94003F"/>
                  </a:buClr>
                </a:pPr>
                <a:r>
                  <a:rPr lang="zh-CN" altLang="en-US" sz="1600" dirty="0"/>
                  <a:t>给定对象上的一个点，我们想知道它对应于纹理中的哪个点</a:t>
                </a:r>
                <a:endParaRPr lang="en-US" altLang="zh-CN" sz="2400" dirty="0"/>
              </a:p>
              <a:p>
                <a:pPr>
                  <a:buClr>
                    <a:srgbClr val="94003F"/>
                  </a:buClr>
                </a:pPr>
                <a:r>
                  <a:rPr lang="zh-CN" altLang="en-US" sz="2400" dirty="0"/>
                  <a:t>此时需要如下形式的逆映射</a:t>
                </a:r>
                <a:endParaRPr lang="en-US" altLang="zh-CN" sz="2400" dirty="0"/>
              </a:p>
              <a:p>
                <a:pPr lvl="1">
                  <a:buClr>
                    <a:srgbClr val="94003F"/>
                  </a:buClr>
                </a:pPr>
                <a14:m>
                  <m:oMath xmlns:m="http://schemas.openxmlformats.org/officeDocument/2006/math">
                    <m:r>
                      <a:rPr lang="en-US" altLang="zh-CN" sz="1600" i="1" dirty="0" smtClean="0">
                        <a:latin typeface="Cambria Math" panose="02040503050406030204" charset="0"/>
                      </a:rPr>
                      <m:t>𝑠</m:t>
                    </m:r>
                    <m:r>
                      <a:rPr lang="en-US" altLang="zh-CN" sz="1600" i="1" dirty="0" smtClean="0">
                        <a:latin typeface="Cambria Math" panose="02040503050406030204" charset="0"/>
                      </a:rPr>
                      <m:t>=</m:t>
                    </m:r>
                    <m:r>
                      <a:rPr lang="en-US" altLang="zh-CN" sz="1600" i="1" dirty="0" smtClean="0">
                        <a:latin typeface="Cambria Math" panose="02040503050406030204" charset="0"/>
                      </a:rPr>
                      <m:t>𝑠</m:t>
                    </m:r>
                    <m:r>
                      <a:rPr lang="en-US" altLang="zh-CN" sz="1600" i="1" dirty="0" smtClean="0">
                        <a:latin typeface="Cambria Math" panose="02040503050406030204" charset="0"/>
                      </a:rPr>
                      <m:t>( </m:t>
                    </m:r>
                    <m:r>
                      <a:rPr lang="en-US" altLang="zh-CN" sz="1600" i="1" dirty="0" smtClean="0">
                        <a:latin typeface="Cambria Math" panose="02040503050406030204" charset="0"/>
                      </a:rPr>
                      <m:t>𝑥</m:t>
                    </m:r>
                    <m:r>
                      <a:rPr lang="en-US" altLang="zh-CN" sz="1600" i="1" dirty="0" smtClean="0">
                        <a:latin typeface="Cambria Math" panose="02040503050406030204" charset="0"/>
                      </a:rPr>
                      <m:t>, </m:t>
                    </m:r>
                    <m:r>
                      <a:rPr lang="en-US" altLang="zh-CN" sz="1600" i="1" dirty="0" smtClean="0">
                        <a:latin typeface="Cambria Math" panose="02040503050406030204" charset="0"/>
                      </a:rPr>
                      <m:t>𝑦</m:t>
                    </m:r>
                    <m:r>
                      <a:rPr lang="en-US" altLang="zh-CN" sz="1600" i="1" dirty="0" smtClean="0">
                        <a:latin typeface="Cambria Math" panose="02040503050406030204" charset="0"/>
                      </a:rPr>
                      <m:t>, </m:t>
                    </m:r>
                    <m:r>
                      <a:rPr lang="en-US" altLang="zh-CN" sz="1600" i="1" dirty="0" smtClean="0">
                        <a:latin typeface="Cambria Math" panose="02040503050406030204" charset="0"/>
                      </a:rPr>
                      <m:t>𝑧</m:t>
                    </m:r>
                    <m:r>
                      <a:rPr lang="en-US" altLang="zh-CN" sz="1600" i="1" dirty="0" smtClean="0">
                        <a:latin typeface="Cambria Math" panose="02040503050406030204" charset="0"/>
                      </a:rPr>
                      <m:t> ),  </m:t>
                    </m:r>
                    <m:r>
                      <a:rPr lang="en-US" altLang="zh-CN" sz="1600" i="1" dirty="0" smtClean="0">
                        <a:latin typeface="Cambria Math" panose="02040503050406030204" charset="0"/>
                      </a:rPr>
                      <m:t>𝑡</m:t>
                    </m:r>
                    <m:r>
                      <a:rPr lang="en-US" altLang="zh-CN" sz="1600" i="1" dirty="0" smtClean="0">
                        <a:latin typeface="Cambria Math" panose="02040503050406030204" charset="0"/>
                      </a:rPr>
                      <m:t>=</m:t>
                    </m:r>
                    <m:r>
                      <a:rPr lang="en-US" altLang="zh-CN" sz="1600" i="1" dirty="0" smtClean="0">
                        <a:latin typeface="Cambria Math" panose="02040503050406030204" charset="0"/>
                      </a:rPr>
                      <m:t>𝑡</m:t>
                    </m:r>
                    <m:r>
                      <a:rPr lang="en-US" altLang="zh-CN" sz="1600" i="1" dirty="0" smtClean="0">
                        <a:latin typeface="Cambria Math" panose="02040503050406030204" charset="0"/>
                      </a:rPr>
                      <m:t>( </m:t>
                    </m:r>
                    <m:r>
                      <a:rPr lang="en-US" altLang="zh-CN" sz="1600" i="1" dirty="0" smtClean="0">
                        <a:latin typeface="Cambria Math" panose="02040503050406030204" charset="0"/>
                      </a:rPr>
                      <m:t>𝑥</m:t>
                    </m:r>
                    <m:r>
                      <a:rPr lang="en-US" altLang="zh-CN" sz="1600" i="1" dirty="0" smtClean="0">
                        <a:latin typeface="Cambria Math" panose="02040503050406030204" charset="0"/>
                      </a:rPr>
                      <m:t>, </m:t>
                    </m:r>
                    <m:r>
                      <a:rPr lang="en-US" altLang="zh-CN" sz="1600" i="1" dirty="0" smtClean="0">
                        <a:latin typeface="Cambria Math" panose="02040503050406030204" charset="0"/>
                      </a:rPr>
                      <m:t>𝑦</m:t>
                    </m:r>
                    <m:r>
                      <a:rPr lang="en-US" altLang="zh-CN" sz="1600" i="1" dirty="0" smtClean="0">
                        <a:latin typeface="Cambria Math" panose="02040503050406030204" charset="0"/>
                      </a:rPr>
                      <m:t>, </m:t>
                    </m:r>
                    <m:r>
                      <a:rPr lang="en-US" altLang="zh-CN" sz="1600" i="1" dirty="0" smtClean="0">
                        <a:latin typeface="Cambria Math" panose="02040503050406030204" charset="0"/>
                      </a:rPr>
                      <m:t>𝑧</m:t>
                    </m:r>
                    <m:r>
                      <a:rPr lang="en-US" altLang="zh-CN" sz="1600" i="1" dirty="0" smtClean="0">
                        <a:latin typeface="Cambria Math" panose="02040503050406030204" charset="0"/>
                      </a:rPr>
                      <m:t> )</m:t>
                    </m:r>
                  </m:oMath>
                </a14:m>
                <a:endParaRPr lang="en-US" altLang="zh-CN" sz="2400" dirty="0"/>
              </a:p>
              <a:p>
                <a:pPr marL="228600" lvl="1" indent="-360045">
                  <a:spcBef>
                    <a:spcPts val="1000"/>
                  </a:spcBef>
                  <a:buClr>
                    <a:srgbClr val="94003F"/>
                  </a:buClr>
                  <a:buSzPct val="70000"/>
                  <a:buFont typeface="Wingdings" panose="05000000000000000000" pitchFamily="2" charset="2"/>
                  <a:buChar char="u"/>
                </a:pPr>
                <a:r>
                  <a:rPr lang="zh-CN" altLang="en-US" sz="2400" dirty="0"/>
                  <a:t>这样的函数一般是很难求出来的</a:t>
                </a:r>
                <a:endParaRPr lang="en-US" altLang="zh-CN" sz="2400" dirty="0"/>
              </a:p>
              <a:p>
                <a:pPr lvl="1">
                  <a:buClr>
                    <a:srgbClr val="94003F"/>
                  </a:buClr>
                  <a:buSzPct val="70000"/>
                </a:pPr>
                <a:r>
                  <a:rPr lang="zh-CN" altLang="en-US" sz="1600" dirty="0"/>
                  <a:t>假设要计算中心在</a:t>
                </a:r>
                <a:r>
                  <a:rPr lang="en-US" altLang="zh-CN" sz="1600" dirty="0"/>
                  <a:t>(</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i="1" dirty="0" smtClean="0">
                            <a:latin typeface="Cambria Math" panose="02040503050406030204" charset="0"/>
                          </a:rPr>
                          <m:t>𝑥</m:t>
                        </m:r>
                      </m:e>
                      <m:sub>
                        <m:r>
                          <a:rPr lang="en-US" altLang="zh-CN" sz="1600" i="1" dirty="0" smtClean="0">
                            <a:latin typeface="Cambria Math" panose="02040503050406030204" charset="0"/>
                          </a:rPr>
                          <m:t>𝑠</m:t>
                        </m:r>
                      </m:sub>
                    </m:sSub>
                  </m:oMath>
                </a14:m>
                <a:r>
                  <a:rPr lang="en-US" altLang="zh-CN" sz="1600" dirty="0"/>
                  <a:t>, </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i="1" dirty="0" smtClean="0">
                            <a:latin typeface="Cambria Math" panose="02040503050406030204" charset="0"/>
                          </a:rPr>
                          <m:t>𝑦</m:t>
                        </m:r>
                      </m:e>
                      <m:sub>
                        <m:r>
                          <a:rPr lang="en-US" altLang="zh-CN" sz="1600" i="1" dirty="0" smtClean="0">
                            <a:latin typeface="Cambria Math" panose="02040503050406030204" charset="0"/>
                          </a:rPr>
                          <m:t>𝑠</m:t>
                        </m:r>
                      </m:sub>
                    </m:sSub>
                  </m:oMath>
                </a14:m>
                <a:r>
                  <a:rPr lang="en-US" altLang="zh-CN" sz="1600" dirty="0"/>
                  <a:t>)</a:t>
                </a:r>
                <a:r>
                  <a:rPr lang="zh-CN" altLang="en-US" sz="1600" dirty="0"/>
                  <a:t>的一个矩形像素的颜色，对应于对象上点</a:t>
                </a:r>
                <a14:m>
                  <m:oMath xmlns:m="http://schemas.openxmlformats.org/officeDocument/2006/math">
                    <m:r>
                      <a:rPr lang="en-US" altLang="zh-CN" sz="1600" i="1" dirty="0">
                        <a:latin typeface="Cambria Math" panose="02040503050406030204" charset="0"/>
                      </a:rPr>
                      <m:t>(</m:t>
                    </m:r>
                    <m:r>
                      <a:rPr lang="en-US" altLang="zh-CN" sz="1600" i="1" dirty="0">
                        <a:latin typeface="Cambria Math" panose="02040503050406030204" charset="0"/>
                      </a:rPr>
                      <m:t>𝑥</m:t>
                    </m:r>
                    <m:r>
                      <a:rPr lang="en-US" altLang="zh-CN" sz="1600" i="1" dirty="0">
                        <a:latin typeface="Cambria Math" panose="02040503050406030204" charset="0"/>
                      </a:rPr>
                      <m:t>, </m:t>
                    </m:r>
                    <m:r>
                      <a:rPr lang="en-US" altLang="zh-CN" sz="1600" i="1" dirty="0">
                        <a:latin typeface="Cambria Math" panose="02040503050406030204" charset="0"/>
                      </a:rPr>
                      <m:t>𝑦</m:t>
                    </m:r>
                    <m:r>
                      <a:rPr lang="en-US" altLang="zh-CN" sz="1600" i="1" dirty="0">
                        <a:latin typeface="Cambria Math" panose="02040503050406030204" charset="0"/>
                      </a:rPr>
                      <m:t>, </m:t>
                    </m:r>
                    <m:r>
                      <a:rPr lang="en-US" altLang="zh-CN" sz="1600" i="1" dirty="0">
                        <a:latin typeface="Cambria Math" panose="02040503050406030204" charset="0"/>
                      </a:rPr>
                      <m:t>𝑧</m:t>
                    </m:r>
                    <m:r>
                      <a:rPr lang="en-US" altLang="zh-CN" sz="1600" i="1" dirty="0">
                        <a:latin typeface="Cambria Math" panose="02040503050406030204" charset="0"/>
                      </a:rPr>
                      <m:t>)</m:t>
                    </m:r>
                  </m:oMath>
                </a14:m>
                <a:endParaRPr lang="en-US" altLang="zh-CN" sz="1600" dirty="0"/>
              </a:p>
              <a:p>
                <a:pPr lvl="1">
                  <a:buClr>
                    <a:srgbClr val="94003F"/>
                  </a:buClr>
                  <a:buSzPct val="70000"/>
                </a:pPr>
                <a:r>
                  <a:rPr lang="zh-CN" altLang="en-US" sz="1600" dirty="0"/>
                  <a:t>如果对象是弯曲的，那么矩形像素的原像是一个曲边四边形</a:t>
                </a:r>
              </a:p>
              <a:p>
                <a:pPr lvl="1">
                  <a:buClr>
                    <a:srgbClr val="94003F"/>
                  </a:buClr>
                  <a:buSzPct val="70000"/>
                </a:pPr>
                <a:r>
                  <a:rPr lang="zh-CN" altLang="en-US" sz="1600" dirty="0"/>
                  <a:t>这个曲边四边形在纹理上的原像才是当前矩形像素的颜色有贡献的纹理元素</a:t>
                </a:r>
              </a:p>
              <a:p>
                <a:pPr marL="685800" lvl="2" indent="-360045">
                  <a:spcBef>
                    <a:spcPts val="1000"/>
                  </a:spcBef>
                  <a:buClr>
                    <a:srgbClr val="94003F"/>
                  </a:buClr>
                  <a:buSzPct val="70000"/>
                  <a:buFont typeface="Wingdings" panose="05000000000000000000" pitchFamily="2" charset="2"/>
                  <a:buChar char="u"/>
                </a:pPr>
                <a:endParaRPr lang="en-US" altLang="zh-CN" sz="16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30</a:t>
            </a:fld>
            <a:endParaRPr lang="zh-CN" altLang="en-US"/>
          </a:p>
        </p:txBody>
      </p:sp>
      <p:pic>
        <p:nvPicPr>
          <p:cNvPr id="5" name="图片 5"/>
          <p:cNvPicPr>
            <a:picLocks noChangeAspect="1"/>
          </p:cNvPicPr>
          <p:nvPr/>
        </p:nvPicPr>
        <p:blipFill>
          <a:blip r:embed="rId3"/>
          <a:stretch>
            <a:fillRect/>
          </a:stretch>
        </p:blipFill>
        <p:spPr>
          <a:xfrm>
            <a:off x="1877097" y="4322279"/>
            <a:ext cx="5427418" cy="241815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像素赋色</a:t>
            </a:r>
          </a:p>
        </p:txBody>
      </p:sp>
      <p:sp>
        <p:nvSpPr>
          <p:cNvPr id="3" name="内容占位符 2"/>
          <p:cNvSpPr>
            <a:spLocks noGrp="1"/>
          </p:cNvSpPr>
          <p:nvPr>
            <p:ph idx="1"/>
          </p:nvPr>
        </p:nvSpPr>
        <p:spPr>
          <a:xfrm>
            <a:off x="628650" y="1316830"/>
            <a:ext cx="7886700" cy="4927215"/>
          </a:xfrm>
        </p:spPr>
        <p:txBody>
          <a:bodyPr>
            <a:normAutofit/>
          </a:bodyPr>
          <a:lstStyle/>
          <a:p>
            <a:pPr>
              <a:buClr>
                <a:srgbClr val="94003F"/>
              </a:buClr>
            </a:pPr>
            <a:r>
              <a:rPr lang="zh-CN" altLang="en-US" sz="2400" dirty="0"/>
              <a:t>先不管如何定义逆映射，只考虑如何确定当前像素的颜色（或者说明暗效果</a:t>
            </a:r>
            <a:r>
              <a:rPr lang="en-US" altLang="zh-CN" sz="2400" dirty="0"/>
              <a:t>)</a:t>
            </a:r>
          </a:p>
          <a:p>
            <a:pPr>
              <a:buClr>
                <a:srgbClr val="94003F"/>
              </a:buClr>
            </a:pPr>
            <a:endParaRPr lang="en-US" altLang="zh-CN" sz="2400" dirty="0"/>
          </a:p>
          <a:p>
            <a:pPr>
              <a:buClr>
                <a:srgbClr val="94003F"/>
              </a:buClr>
            </a:pPr>
            <a:r>
              <a:rPr lang="zh-CN" altLang="en-US" sz="2400" dirty="0"/>
              <a:t>用当前像素块的原像的中心对应的纹理元的颜色</a:t>
            </a:r>
            <a:endParaRPr lang="en-US" altLang="zh-CN" sz="2400" dirty="0"/>
          </a:p>
          <a:p>
            <a:pPr lvl="1">
              <a:buClr>
                <a:srgbClr val="94003F"/>
              </a:buClr>
            </a:pPr>
            <a:r>
              <a:rPr lang="zh-CN" altLang="en-US" sz="1800" dirty="0"/>
              <a:t>会出现走样（</a:t>
            </a:r>
            <a:r>
              <a:rPr lang="en-US" altLang="zh-CN" sz="1800" dirty="0"/>
              <a:t>aliasing)</a:t>
            </a:r>
            <a:r>
              <a:rPr lang="zh-CN" altLang="en-US" sz="1800" dirty="0"/>
              <a:t>问题，特别是对于周期性纹理</a:t>
            </a:r>
            <a:endParaRPr lang="en-US" altLang="zh-CN" sz="1800" dirty="0"/>
          </a:p>
          <a:p>
            <a:pPr lvl="1">
              <a:buClr>
                <a:srgbClr val="94003F"/>
              </a:buClr>
            </a:pPr>
            <a:r>
              <a:rPr lang="zh-CN" altLang="en-US" sz="1800" dirty="0"/>
              <a:t>当不考虑像素是有一定的大小时，会出现网纹状走样</a:t>
            </a:r>
            <a:endParaRPr lang="en-US" altLang="zh-CN" sz="1800" dirty="0"/>
          </a:p>
          <a:p>
            <a:pPr>
              <a:buClr>
                <a:srgbClr val="94003F"/>
              </a:buClr>
            </a:pPr>
            <a:endParaRPr lang="en-US" altLang="zh-CN" sz="26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31</a:t>
            </a:fld>
            <a:endParaRPr lang="zh-CN" altLang="en-US"/>
          </a:p>
        </p:txBody>
      </p:sp>
      <p:pic>
        <p:nvPicPr>
          <p:cNvPr id="5" name="图片 4"/>
          <p:cNvPicPr>
            <a:picLocks noChangeAspect="1"/>
          </p:cNvPicPr>
          <p:nvPr/>
        </p:nvPicPr>
        <p:blipFill rotWithShape="1">
          <a:blip r:embed="rId2"/>
          <a:srcRect t="14625" b="20512"/>
          <a:stretch>
            <a:fillRect/>
          </a:stretch>
        </p:blipFill>
        <p:spPr>
          <a:xfrm>
            <a:off x="1913197" y="3780437"/>
            <a:ext cx="5317605" cy="23910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像素赋色</a:t>
            </a:r>
          </a:p>
        </p:txBody>
      </p:sp>
      <p:sp>
        <p:nvSpPr>
          <p:cNvPr id="3" name="内容占位符 2"/>
          <p:cNvSpPr>
            <a:spLocks noGrp="1"/>
          </p:cNvSpPr>
          <p:nvPr>
            <p:ph idx="1"/>
          </p:nvPr>
        </p:nvSpPr>
        <p:spPr>
          <a:xfrm>
            <a:off x="628650" y="1316830"/>
            <a:ext cx="7886700" cy="4927215"/>
          </a:xfrm>
        </p:spPr>
        <p:txBody>
          <a:bodyPr>
            <a:normAutofit/>
          </a:bodyPr>
          <a:lstStyle/>
          <a:p>
            <a:pPr>
              <a:buClr>
                <a:srgbClr val="94003F"/>
              </a:buClr>
            </a:pPr>
            <a:r>
              <a:rPr lang="zh-CN" altLang="en-US" sz="2400" dirty="0"/>
              <a:t>一种更好的方法：用在纹理原像上对应区域的明暗效果的平均值赋给当前像素</a:t>
            </a:r>
            <a:endParaRPr lang="en-US" altLang="zh-CN" sz="1800" dirty="0"/>
          </a:p>
          <a:p>
            <a:pPr lvl="1">
              <a:buClr>
                <a:srgbClr val="94003F"/>
              </a:buClr>
            </a:pPr>
            <a:r>
              <a:rPr lang="zh-CN" altLang="en-US" sz="1800" dirty="0"/>
              <a:t>很难实现，且不是完美的</a:t>
            </a:r>
          </a:p>
          <a:p>
            <a:pPr lvl="1">
              <a:buClr>
                <a:srgbClr val="94003F"/>
              </a:buClr>
            </a:pPr>
            <a:r>
              <a:rPr lang="zh-CN" altLang="en-US" sz="1800" dirty="0"/>
              <a:t>下图经上述处理后也得不到所需要的结果</a:t>
            </a:r>
          </a:p>
          <a:p>
            <a:pPr lvl="1">
              <a:buClr>
                <a:srgbClr val="94003F"/>
              </a:buClr>
            </a:pPr>
            <a:r>
              <a:rPr lang="zh-CN" altLang="en-US" sz="1800" dirty="0"/>
              <a:t>但这个问题来自于低分辨率的局限</a:t>
            </a:r>
          </a:p>
          <a:p>
            <a:pPr lvl="1">
              <a:buClr>
                <a:srgbClr val="94003F"/>
              </a:buClr>
            </a:pPr>
            <a:r>
              <a:rPr lang="zh-CN" altLang="en-US" sz="1800" dirty="0"/>
              <a:t>对于规则纹理，这种走样瑕疵非常明显</a:t>
            </a:r>
          </a:p>
          <a:p>
            <a:pPr lvl="1">
              <a:buClr>
                <a:srgbClr val="94003F"/>
              </a:buClr>
            </a:pPr>
            <a:endParaRPr lang="zh-CN" altLang="en-US" sz="1800" dirty="0"/>
          </a:p>
          <a:p>
            <a:pPr lvl="1">
              <a:buClr>
                <a:srgbClr val="94003F"/>
              </a:buClr>
            </a:pPr>
            <a:endParaRPr lang="en-US" altLang="zh-CN" sz="1800" dirty="0"/>
          </a:p>
          <a:p>
            <a:pPr>
              <a:buClr>
                <a:srgbClr val="94003F"/>
              </a:buClr>
            </a:pPr>
            <a:endParaRPr lang="en-US" altLang="zh-CN" sz="26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32</a:t>
            </a:fld>
            <a:endParaRPr lang="zh-CN" altLang="en-US"/>
          </a:p>
        </p:txBody>
      </p:sp>
      <p:pic>
        <p:nvPicPr>
          <p:cNvPr id="5" name="图片 4"/>
          <p:cNvPicPr>
            <a:picLocks noChangeAspect="1"/>
          </p:cNvPicPr>
          <p:nvPr/>
        </p:nvPicPr>
        <p:blipFill rotWithShape="1">
          <a:blip r:embed="rId2"/>
          <a:srcRect t="14625" b="20512"/>
          <a:stretch>
            <a:fillRect/>
          </a:stretch>
        </p:blipFill>
        <p:spPr>
          <a:xfrm>
            <a:off x="1913197" y="3780437"/>
            <a:ext cx="5317605" cy="239101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p:cNvPicPr>
            <a:picLocks noChangeAspect="1"/>
          </p:cNvPicPr>
          <p:nvPr/>
        </p:nvPicPr>
        <p:blipFill>
          <a:blip r:embed="rId2"/>
          <a:stretch>
            <a:fillRect/>
          </a:stretch>
        </p:blipFill>
        <p:spPr>
          <a:xfrm>
            <a:off x="4660953" y="3932740"/>
            <a:ext cx="3854397" cy="2743332"/>
          </a:xfrm>
          <a:prstGeom prst="rect">
            <a:avLst/>
          </a:prstGeom>
        </p:spPr>
      </p:pic>
      <p:sp>
        <p:nvSpPr>
          <p:cNvPr id="2" name="标题 1"/>
          <p:cNvSpPr>
            <a:spLocks noGrp="1"/>
          </p:cNvSpPr>
          <p:nvPr>
            <p:ph type="title"/>
          </p:nvPr>
        </p:nvSpPr>
        <p:spPr/>
        <p:txBody>
          <a:bodyPr/>
          <a:lstStyle/>
          <a:p>
            <a:r>
              <a:rPr lang="zh-CN" altLang="en-US" dirty="0"/>
              <a:t>线性纹理映射</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4888026"/>
              </a:xfrm>
            </p:spPr>
            <p:txBody>
              <a:bodyPr>
                <a:normAutofit/>
              </a:bodyPr>
              <a:lstStyle/>
              <a:p>
                <a:pPr>
                  <a:buClr>
                    <a:srgbClr val="94003F"/>
                  </a:buClr>
                </a:pPr>
                <a:r>
                  <a:rPr lang="zh-CN" altLang="en-US" sz="2400" dirty="0"/>
                  <a:t>考虑由参数方程定义的曲面</a:t>
                </a:r>
                <a:endParaRPr lang="en-US" altLang="zh-CN" sz="2400" dirty="0"/>
              </a:p>
              <a:p>
                <a:pPr marL="0" indent="0">
                  <a:buClr>
                    <a:srgbClr val="94003F"/>
                  </a:buClr>
                  <a:buNone/>
                </a:pPr>
                <a:r>
                  <a:rPr lang="en-US" altLang="zh-CN" sz="2400" dirty="0"/>
                  <a:t>      </a:t>
                </a:r>
                <a14:m>
                  <m:oMath xmlns:m="http://schemas.openxmlformats.org/officeDocument/2006/math">
                    <m:r>
                      <a:rPr lang="en-US" altLang="zh-CN" sz="2400" i="1" dirty="0" smtClean="0">
                        <a:latin typeface="Cambria Math" panose="02040503050406030204" charset="0"/>
                      </a:rPr>
                      <m:t>𝑝</m:t>
                    </m:r>
                    <m:r>
                      <a:rPr lang="en-US" altLang="zh-CN" sz="2400" i="1" dirty="0" smtClean="0">
                        <a:latin typeface="Cambria Math" panose="02040503050406030204" charset="0"/>
                      </a:rPr>
                      <m:t>(</m:t>
                    </m:r>
                    <m:r>
                      <a:rPr lang="en-US" altLang="zh-CN" sz="2400" i="1" dirty="0" err="1" smtClean="0">
                        <a:latin typeface="Cambria Math" panose="02040503050406030204" charset="0"/>
                      </a:rPr>
                      <m:t>𝑢</m:t>
                    </m:r>
                    <m:r>
                      <a:rPr lang="en-US" altLang="zh-CN" sz="2400" i="1" dirty="0" err="1" smtClean="0">
                        <a:latin typeface="Cambria Math" panose="02040503050406030204" charset="0"/>
                      </a:rPr>
                      <m:t>,</m:t>
                    </m:r>
                    <m:r>
                      <a:rPr lang="en-US" altLang="zh-CN" sz="2400" i="1" dirty="0" err="1" smtClean="0">
                        <a:latin typeface="Cambria Math" panose="02040503050406030204" charset="0"/>
                      </a:rPr>
                      <m:t>𝑣</m:t>
                    </m:r>
                    <m:r>
                      <a:rPr lang="en-US" altLang="zh-CN" sz="2400" i="1" dirty="0" smtClean="0">
                        <a:latin typeface="Cambria Math" panose="02040503050406030204" charset="0"/>
                      </a:rPr>
                      <m:t>)=(</m:t>
                    </m:r>
                    <m:r>
                      <a:rPr lang="en-US" altLang="zh-CN" sz="2400" i="1" dirty="0" smtClean="0">
                        <a:latin typeface="Cambria Math" panose="02040503050406030204" charset="0"/>
                      </a:rPr>
                      <m:t>𝑥</m:t>
                    </m:r>
                    <m:r>
                      <a:rPr lang="en-US" altLang="zh-CN" sz="2400" i="1" dirty="0" smtClean="0">
                        <a:latin typeface="Cambria Math" panose="02040503050406030204" charset="0"/>
                      </a:rPr>
                      <m:t>(</m:t>
                    </m:r>
                    <m:r>
                      <a:rPr lang="en-US" altLang="zh-CN" sz="2400" i="1" dirty="0" err="1" smtClean="0">
                        <a:latin typeface="Cambria Math" panose="02040503050406030204" charset="0"/>
                      </a:rPr>
                      <m:t>𝑢</m:t>
                    </m:r>
                    <m:r>
                      <a:rPr lang="en-US" altLang="zh-CN" sz="2400" i="1" dirty="0" err="1">
                        <a:latin typeface="Cambria Math" panose="02040503050406030204" charset="0"/>
                      </a:rPr>
                      <m:t>,</m:t>
                    </m:r>
                    <m:r>
                      <a:rPr lang="en-US" altLang="zh-CN" sz="2400" i="1" dirty="0" err="1" smtClean="0">
                        <a:latin typeface="Cambria Math" panose="02040503050406030204" charset="0"/>
                      </a:rPr>
                      <m:t>𝑣</m:t>
                    </m:r>
                    <m:r>
                      <a:rPr lang="en-US" altLang="zh-CN" sz="2400" i="1" dirty="0" smtClean="0">
                        <a:latin typeface="Cambria Math" panose="02040503050406030204" charset="0"/>
                      </a:rPr>
                      <m:t>),</m:t>
                    </m:r>
                    <m:r>
                      <a:rPr lang="en-US" altLang="zh-CN" sz="2400" i="1" dirty="0" smtClean="0">
                        <a:latin typeface="Cambria Math" panose="02040503050406030204" charset="0"/>
                      </a:rPr>
                      <m:t>𝑦</m:t>
                    </m:r>
                    <m:r>
                      <a:rPr lang="en-US" altLang="zh-CN" sz="2400" i="1" dirty="0" smtClean="0">
                        <a:latin typeface="Cambria Math" panose="02040503050406030204" charset="0"/>
                      </a:rPr>
                      <m:t>(</m:t>
                    </m:r>
                    <m:r>
                      <a:rPr lang="en-US" altLang="zh-CN" sz="2400" i="1" dirty="0" err="1" smtClean="0">
                        <a:latin typeface="Cambria Math" panose="02040503050406030204" charset="0"/>
                      </a:rPr>
                      <m:t>𝑢</m:t>
                    </m:r>
                    <m:r>
                      <a:rPr lang="en-US" altLang="zh-CN" sz="2400" i="1" dirty="0" err="1" smtClean="0">
                        <a:latin typeface="Cambria Math" panose="02040503050406030204" charset="0"/>
                      </a:rPr>
                      <m:t>,</m:t>
                    </m:r>
                    <m:r>
                      <a:rPr lang="en-US" altLang="zh-CN" sz="2400" i="1" dirty="0" err="1" smtClean="0">
                        <a:latin typeface="Cambria Math" panose="02040503050406030204" charset="0"/>
                      </a:rPr>
                      <m:t>𝑣</m:t>
                    </m:r>
                    <m:r>
                      <a:rPr lang="en-US" altLang="zh-CN" sz="2400" i="1" dirty="0" smtClean="0">
                        <a:latin typeface="Cambria Math" panose="02040503050406030204" charset="0"/>
                      </a:rPr>
                      <m:t>),</m:t>
                    </m:r>
                    <m:r>
                      <a:rPr lang="en-US" altLang="zh-CN" sz="2400" i="1" dirty="0" smtClean="0">
                        <a:latin typeface="Cambria Math" panose="02040503050406030204" charset="0"/>
                      </a:rPr>
                      <m:t>𝑧</m:t>
                    </m:r>
                    <m:r>
                      <a:rPr lang="en-US" altLang="zh-CN" sz="2400" i="1" dirty="0" smtClean="0">
                        <a:latin typeface="Cambria Math" panose="02040503050406030204" charset="0"/>
                      </a:rPr>
                      <m:t>(</m:t>
                    </m:r>
                    <m:r>
                      <a:rPr lang="en-US" altLang="zh-CN" sz="2400" i="1" dirty="0" err="1" smtClean="0">
                        <a:latin typeface="Cambria Math" panose="02040503050406030204" charset="0"/>
                      </a:rPr>
                      <m:t>𝑢</m:t>
                    </m:r>
                    <m:r>
                      <a:rPr lang="en-US" altLang="zh-CN" sz="2400" i="1" dirty="0" err="1" smtClean="0">
                        <a:latin typeface="Cambria Math" panose="02040503050406030204" charset="0"/>
                      </a:rPr>
                      <m:t>,</m:t>
                    </m:r>
                    <m:r>
                      <a:rPr lang="en-US" altLang="zh-CN" sz="2400" i="1" dirty="0" err="1" smtClean="0">
                        <a:latin typeface="Cambria Math" panose="02040503050406030204" charset="0"/>
                      </a:rPr>
                      <m:t>𝑣</m:t>
                    </m:r>
                    <m:r>
                      <a:rPr lang="en-US" altLang="zh-CN" sz="2400" i="1" dirty="0" smtClean="0">
                        <a:latin typeface="Cambria Math" panose="02040503050406030204" charset="0"/>
                      </a:rPr>
                      <m:t>))</m:t>
                    </m:r>
                  </m:oMath>
                </a14:m>
                <a:endParaRPr lang="en-US" altLang="zh-CN" sz="1600" dirty="0"/>
              </a:p>
              <a:p>
                <a:pPr>
                  <a:buClr>
                    <a:srgbClr val="94003F"/>
                  </a:buClr>
                </a:pPr>
                <a:endParaRPr lang="en-US" altLang="zh-CN" sz="2400" dirty="0"/>
              </a:p>
              <a:p>
                <a:pPr>
                  <a:buClr>
                    <a:srgbClr val="94003F"/>
                  </a:buClr>
                </a:pPr>
                <a:r>
                  <a:rPr lang="zh-CN" altLang="en-US" sz="2400" dirty="0"/>
                  <a:t>此时通常采用如下形式的线性映射关系，从纹理元素对应到曲面上的点：</a:t>
                </a:r>
                <a:endParaRPr lang="en-US" altLang="zh-CN" sz="2400" dirty="0"/>
              </a:p>
              <a:p>
                <a:pPr marL="0" indent="0">
                  <a:buClr>
                    <a:srgbClr val="94003F"/>
                  </a:buClr>
                  <a:buNone/>
                </a:pPr>
                <a:r>
                  <a:rPr lang="en-US" altLang="zh-CN" sz="2400" dirty="0"/>
                  <a:t>      </a:t>
                </a:r>
                <a14:m>
                  <m:oMath xmlns:m="http://schemas.openxmlformats.org/officeDocument/2006/math">
                    <m:r>
                      <a:rPr lang="en-US" altLang="zh-CN" sz="2400" i="1" dirty="0" smtClean="0">
                        <a:latin typeface="Cambria Math" panose="02040503050406030204" charset="0"/>
                      </a:rPr>
                      <m:t>𝑢</m:t>
                    </m:r>
                    <m:r>
                      <a:rPr lang="en-US" altLang="zh-CN" sz="2400" i="1" dirty="0" smtClean="0">
                        <a:latin typeface="Cambria Math" panose="02040503050406030204" charset="0"/>
                      </a:rPr>
                      <m:t>=</m:t>
                    </m:r>
                    <m:r>
                      <a:rPr lang="en-US" altLang="zh-CN" sz="2400" i="1" dirty="0" err="1" smtClean="0">
                        <a:latin typeface="Cambria Math" panose="02040503050406030204" charset="0"/>
                      </a:rPr>
                      <m:t>𝑎𝑠</m:t>
                    </m:r>
                    <m:r>
                      <a:rPr lang="en-US" altLang="zh-CN" sz="2400" i="1" dirty="0" err="1" smtClean="0">
                        <a:latin typeface="Cambria Math" panose="02040503050406030204" charset="0"/>
                      </a:rPr>
                      <m:t>+</m:t>
                    </m:r>
                    <m:r>
                      <a:rPr lang="en-US" altLang="zh-CN" sz="2400" i="1" dirty="0" err="1" smtClean="0">
                        <a:latin typeface="Cambria Math" panose="02040503050406030204" charset="0"/>
                      </a:rPr>
                      <m:t>𝑏𝑡</m:t>
                    </m:r>
                    <m:r>
                      <a:rPr lang="en-US" altLang="zh-CN" sz="2400" i="1" dirty="0" err="1" smtClean="0">
                        <a:latin typeface="Cambria Math" panose="02040503050406030204" charset="0"/>
                      </a:rPr>
                      <m:t>+</m:t>
                    </m:r>
                    <m:r>
                      <a:rPr lang="en-US" altLang="zh-CN" sz="2400" i="1" dirty="0" err="1" smtClean="0">
                        <a:latin typeface="Cambria Math" panose="02040503050406030204" charset="0"/>
                      </a:rPr>
                      <m:t>𝑐</m:t>
                    </m:r>
                    <m:r>
                      <a:rPr lang="en-US" altLang="zh-CN" sz="2400" i="1" dirty="0" smtClean="0">
                        <a:latin typeface="Cambria Math" panose="02040503050406030204" charset="0"/>
                      </a:rPr>
                      <m:t>,</m:t>
                    </m:r>
                    <m:r>
                      <a:rPr lang="zh-CN" altLang="en-US" sz="2400" b="0" i="1" dirty="0" smtClean="0">
                        <a:latin typeface="Cambria Math" panose="02040503050406030204" charset="0"/>
                      </a:rPr>
                      <m:t>   </m:t>
                    </m:r>
                    <m:r>
                      <a:rPr lang="en-US" altLang="zh-CN" sz="2400" i="1" dirty="0" smtClean="0">
                        <a:latin typeface="Cambria Math" panose="02040503050406030204" charset="0"/>
                      </a:rPr>
                      <m:t>𝑣</m:t>
                    </m:r>
                    <m:r>
                      <a:rPr lang="en-US" altLang="zh-CN" sz="2400" i="1" dirty="0" smtClean="0">
                        <a:latin typeface="Cambria Math" panose="02040503050406030204" charset="0"/>
                      </a:rPr>
                      <m:t>=</m:t>
                    </m:r>
                    <m:r>
                      <a:rPr lang="en-US" altLang="zh-CN" sz="2400" i="1" dirty="0" err="1" smtClean="0">
                        <a:latin typeface="Cambria Math" panose="02040503050406030204" charset="0"/>
                      </a:rPr>
                      <m:t>𝑑𝑠</m:t>
                    </m:r>
                    <m:r>
                      <a:rPr lang="en-US" altLang="zh-CN" sz="2400" i="1" dirty="0" err="1" smtClean="0">
                        <a:latin typeface="Cambria Math" panose="02040503050406030204" charset="0"/>
                      </a:rPr>
                      <m:t>+</m:t>
                    </m:r>
                    <m:r>
                      <a:rPr lang="en-US" altLang="zh-CN" sz="2400" i="1" dirty="0" err="1" smtClean="0">
                        <a:latin typeface="Cambria Math" panose="02040503050406030204" charset="0"/>
                      </a:rPr>
                      <m:t>𝑒𝑡</m:t>
                    </m:r>
                    <m:r>
                      <a:rPr lang="en-US" altLang="zh-CN" sz="2400" i="1" dirty="0" err="1" smtClean="0">
                        <a:latin typeface="Cambria Math" panose="02040503050406030204" charset="0"/>
                      </a:rPr>
                      <m:t>+</m:t>
                    </m:r>
                    <m:r>
                      <a:rPr lang="en-US" altLang="zh-CN" sz="2400" i="1" dirty="0" err="1" smtClean="0">
                        <a:latin typeface="Cambria Math" panose="02040503050406030204" charset="0"/>
                      </a:rPr>
                      <m:t>𝑓</m:t>
                    </m:r>
                  </m:oMath>
                </a14:m>
                <a:endParaRPr lang="en-US" altLang="zh-CN" sz="1800" dirty="0"/>
              </a:p>
              <a:p>
                <a:pPr lvl="1">
                  <a:buClr>
                    <a:srgbClr val="94003F"/>
                  </a:buClr>
                </a:pPr>
                <a:r>
                  <a:rPr lang="zh-CN" altLang="en-US" sz="1800" dirty="0"/>
                  <a:t>只要</a:t>
                </a:r>
                <a14:m>
                  <m:oMath xmlns:m="http://schemas.openxmlformats.org/officeDocument/2006/math">
                    <m:r>
                      <a:rPr lang="en-US" altLang="zh-CN" sz="1800" i="1" dirty="0" smtClean="0">
                        <a:latin typeface="Cambria Math" panose="02040503050406030204" charset="0"/>
                      </a:rPr>
                      <m:t>𝑎𝑒</m:t>
                    </m:r>
                    <m:r>
                      <a:rPr lang="en-US" altLang="zh-CN" sz="1800" i="1" dirty="0" err="1" smtClean="0">
                        <a:latin typeface="Cambria Math" panose="02040503050406030204" charset="0"/>
                      </a:rPr>
                      <m:t>≠</m:t>
                    </m:r>
                    <m:r>
                      <a:rPr lang="en-US" altLang="zh-CN" sz="1800" i="1" dirty="0" err="1" smtClean="0">
                        <a:latin typeface="Cambria Math" panose="02040503050406030204" charset="0"/>
                      </a:rPr>
                      <m:t>𝑏𝑑</m:t>
                    </m:r>
                  </m:oMath>
                </a14:m>
                <a:r>
                  <a:rPr lang="en-US" altLang="zh-CN" sz="1800" dirty="0"/>
                  <a:t>,</a:t>
                </a:r>
                <a:r>
                  <a:rPr lang="zh-CN" altLang="en-US" sz="1800" dirty="0"/>
                  <a:t>上述映射是可逆的</a:t>
                </a:r>
                <a:endParaRPr lang="en-US" altLang="zh-CN" sz="1800" dirty="0"/>
              </a:p>
              <a:p>
                <a:pPr lvl="1">
                  <a:buClr>
                    <a:srgbClr val="94003F"/>
                  </a:buClr>
                </a:pPr>
                <a:endParaRPr lang="en-US" altLang="zh-CN" sz="1800" dirty="0"/>
              </a:p>
              <a:p>
                <a:pPr>
                  <a:buClr>
                    <a:srgbClr val="94003F"/>
                  </a:buClr>
                </a:pPr>
                <a:r>
                  <a:rPr lang="zh-CN" altLang="en-US" sz="2600" dirty="0"/>
                  <a:t>特点：</a:t>
                </a:r>
                <a:endParaRPr lang="en-US" altLang="zh-CN" sz="2600" dirty="0"/>
              </a:p>
              <a:p>
                <a:pPr lvl="1">
                  <a:buClr>
                    <a:srgbClr val="94003F"/>
                  </a:buClr>
                </a:pPr>
                <a:r>
                  <a:rPr lang="zh-CN" altLang="en-US" sz="1600" dirty="0"/>
                  <a:t>很容易应用</a:t>
                </a:r>
                <a:endParaRPr lang="en-US" altLang="zh-CN" sz="1600" dirty="0"/>
              </a:p>
              <a:p>
                <a:pPr lvl="1">
                  <a:buClr>
                    <a:srgbClr val="94003F"/>
                  </a:buClr>
                </a:pPr>
                <a:r>
                  <a:rPr lang="zh-CN" altLang="en-US" sz="1600" dirty="0"/>
                  <a:t>没有考虑曲面的弯曲</a:t>
                </a:r>
                <a:endParaRPr lang="en-US" altLang="zh-CN" sz="1600" dirty="0"/>
              </a:p>
              <a:p>
                <a:pPr lvl="2">
                  <a:buClr>
                    <a:srgbClr val="94003F"/>
                  </a:buClr>
                </a:pPr>
                <a:r>
                  <a:rPr lang="zh-CN" altLang="en-US" sz="1600" dirty="0"/>
                  <a:t>纹理中不同方向进行了不同拉伸</a:t>
                </a:r>
                <a:endParaRPr lang="en-US" altLang="zh-CN" sz="1600" dirty="0"/>
              </a:p>
              <a:p>
                <a:pPr lvl="1">
                  <a:buClr>
                    <a:srgbClr val="94003F"/>
                  </a:buClr>
                </a:pPr>
                <a:endParaRPr lang="en-US" altLang="zh-CN" sz="18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28650" y="1316831"/>
                <a:ext cx="7886700" cy="4888026"/>
              </a:xfrm>
              <a:blipFill rotWithShape="1">
                <a:blip r:embed="rId3"/>
                <a:stretch>
                  <a:fillRect t="-231" b="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33</a:t>
            </a:fld>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两步映射</a:t>
            </a:r>
          </a:p>
        </p:txBody>
      </p:sp>
      <p:sp>
        <p:nvSpPr>
          <p:cNvPr id="3" name="内容占位符 2"/>
          <p:cNvSpPr>
            <a:spLocks noGrp="1"/>
          </p:cNvSpPr>
          <p:nvPr>
            <p:ph idx="1"/>
          </p:nvPr>
        </p:nvSpPr>
        <p:spPr>
          <a:xfrm>
            <a:off x="628650" y="1316830"/>
            <a:ext cx="7886700" cy="4993481"/>
          </a:xfrm>
        </p:spPr>
        <p:txBody>
          <a:bodyPr>
            <a:normAutofit/>
          </a:bodyPr>
          <a:lstStyle/>
          <a:p>
            <a:pPr>
              <a:buClr>
                <a:srgbClr val="94003F"/>
              </a:buClr>
            </a:pPr>
            <a:r>
              <a:rPr lang="zh-CN" altLang="en-US" sz="2400" dirty="0"/>
              <a:t>解决映射问题的另外一种方法：</a:t>
            </a:r>
            <a:endParaRPr lang="en-US" altLang="zh-CN" sz="2400" dirty="0"/>
          </a:p>
          <a:p>
            <a:pPr lvl="1">
              <a:buClr>
                <a:srgbClr val="94003F"/>
              </a:buClr>
            </a:pPr>
            <a:r>
              <a:rPr lang="zh-CN" altLang="en-US" sz="1800" dirty="0"/>
              <a:t>首先把纹理映射到一个简单的中间曲面， 例如：映射到圆柱上</a:t>
            </a: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r>
              <a:rPr lang="zh-CN" altLang="en-US" sz="1800" dirty="0"/>
              <a:t>再从中间对象到实际对象的映射</a:t>
            </a:r>
            <a:endParaRPr lang="en-US" altLang="zh-CN" sz="1800" dirty="0"/>
          </a:p>
          <a:p>
            <a:pPr lvl="2">
              <a:buClr>
                <a:srgbClr val="94003F"/>
              </a:buClr>
            </a:pPr>
            <a:r>
              <a:rPr lang="zh-CN" altLang="en-US" sz="1600" dirty="0"/>
              <a:t>从实际对象的法向到中间形状</a:t>
            </a:r>
            <a:endParaRPr lang="en-US" altLang="zh-CN" sz="1600" dirty="0"/>
          </a:p>
          <a:p>
            <a:pPr lvl="2">
              <a:buClr>
                <a:srgbClr val="94003F"/>
              </a:buClr>
            </a:pPr>
            <a:r>
              <a:rPr lang="zh-CN" altLang="en-US" sz="1600" dirty="0"/>
              <a:t>从中间形状的法向到实际对象</a:t>
            </a:r>
            <a:endParaRPr lang="en-US" altLang="zh-CN" sz="1600" dirty="0"/>
          </a:p>
          <a:p>
            <a:pPr lvl="2">
              <a:buClr>
                <a:srgbClr val="94003F"/>
              </a:buClr>
            </a:pPr>
            <a:r>
              <a:rPr lang="zh-CN" altLang="en-US" sz="1600" dirty="0"/>
              <a:t>从中间形状的中心开始的向量</a:t>
            </a:r>
            <a:endParaRPr lang="en-US" altLang="zh-CN" sz="1600" dirty="0"/>
          </a:p>
          <a:p>
            <a:pPr lvl="1">
              <a:buClr>
                <a:srgbClr val="94003F"/>
              </a:buClr>
            </a:pPr>
            <a:endParaRPr lang="en-US" altLang="zh-CN" sz="1800" dirty="0"/>
          </a:p>
          <a:p>
            <a:pPr lvl="1">
              <a:buClr>
                <a:srgbClr val="94003F"/>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34</a:t>
            </a:fld>
            <a:endParaRPr lang="zh-CN" altLang="en-US"/>
          </a:p>
        </p:txBody>
      </p:sp>
      <p:pic>
        <p:nvPicPr>
          <p:cNvPr id="5" name="图片 4"/>
          <p:cNvPicPr>
            <a:picLocks noChangeAspect="1"/>
          </p:cNvPicPr>
          <p:nvPr/>
        </p:nvPicPr>
        <p:blipFill rotWithShape="1">
          <a:blip r:embed="rId2"/>
          <a:srcRect t="13102"/>
          <a:stretch>
            <a:fillRect/>
          </a:stretch>
        </p:blipFill>
        <p:spPr>
          <a:xfrm>
            <a:off x="1550442" y="2182566"/>
            <a:ext cx="3227366" cy="2102563"/>
          </a:xfrm>
          <a:prstGeom prst="rect">
            <a:avLst/>
          </a:prstGeom>
        </p:spPr>
      </p:pic>
      <p:pic>
        <p:nvPicPr>
          <p:cNvPr id="6" name="图片 4"/>
          <p:cNvPicPr>
            <a:picLocks noChangeAspect="1"/>
          </p:cNvPicPr>
          <p:nvPr/>
        </p:nvPicPr>
        <p:blipFill>
          <a:blip r:embed="rId3"/>
          <a:stretch>
            <a:fillRect/>
          </a:stretch>
        </p:blipFill>
        <p:spPr>
          <a:xfrm>
            <a:off x="4787589" y="4381630"/>
            <a:ext cx="4140822" cy="2222089"/>
          </a:xfrm>
          <a:prstGeom prst="rect">
            <a:avLst/>
          </a:prstGeom>
        </p:spPr>
      </p:pic>
      <p:sp>
        <p:nvSpPr>
          <p:cNvPr id="8" name="TextBox 7"/>
          <p:cNvSpPr txBox="1"/>
          <p:nvPr/>
        </p:nvSpPr>
        <p:spPr>
          <a:xfrm>
            <a:off x="6355298" y="4381630"/>
            <a:ext cx="1005403" cy="338554"/>
          </a:xfrm>
          <a:prstGeom prst="rect">
            <a:avLst/>
          </a:prstGeom>
          <a:noFill/>
        </p:spPr>
        <p:txBody>
          <a:bodyPr wrap="none" rtlCol="0">
            <a:spAutoFit/>
          </a:bodyPr>
          <a:lstStyle/>
          <a:p>
            <a:r>
              <a:rPr lang="zh-CN" altLang="en-US" sz="1600" b="1" dirty="0"/>
              <a:t>中间对象</a:t>
            </a:r>
            <a:endParaRPr lang="en-US" sz="1600" b="1" dirty="0"/>
          </a:p>
        </p:txBody>
      </p:sp>
      <p:pic>
        <p:nvPicPr>
          <p:cNvPr id="9" name="Picture 6" descr="TXIM2"/>
          <p:cNvPicPr>
            <a:picLocks noChangeAspect="1" noChangeArrowheads="1"/>
          </p:cNvPicPr>
          <p:nvPr/>
        </p:nvPicPr>
        <p:blipFill>
          <a:blip r:embed="rId4" cstate="print">
            <a:extLst>
              <a:ext uri="{28A0092B-C50C-407E-A947-70E740481C1C}">
                <a14:useLocalDpi xmlns:a14="http://schemas.microsoft.com/office/drawing/2010/main" val="0"/>
              </a:ext>
            </a:extLst>
          </a:blip>
          <a:srcRect l="22223" r="27995" b="17647"/>
          <a:stretch>
            <a:fillRect/>
          </a:stretch>
        </p:blipFill>
        <p:spPr bwMode="auto">
          <a:xfrm>
            <a:off x="6355298" y="2363448"/>
            <a:ext cx="1295089" cy="160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35</a:t>
            </a:fld>
            <a:endParaRPr lang="zh-CN" altLang="en-US"/>
          </a:p>
        </p:txBody>
      </p:sp>
      <p:sp>
        <p:nvSpPr>
          <p:cNvPr id="8" name="文本框 7"/>
          <p:cNvSpPr txBox="1"/>
          <p:nvPr/>
        </p:nvSpPr>
        <p:spPr>
          <a:xfrm>
            <a:off x="2516621" y="3364107"/>
            <a:ext cx="4354077" cy="646331"/>
          </a:xfrm>
          <a:prstGeom prst="rect">
            <a:avLst/>
          </a:prstGeom>
          <a:noFill/>
        </p:spPr>
        <p:txBody>
          <a:bodyPr wrap="none" rtlCol="0">
            <a:spAutoFit/>
          </a:bodyPr>
          <a:lstStyle/>
          <a:p>
            <a:pPr algn="ctr"/>
            <a:r>
              <a:rPr lang="en-US" altLang="zh-CN" sz="3600" b="1" dirty="0">
                <a:solidFill>
                  <a:srgbClr val="00B0F0"/>
                </a:solidFill>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的纹理映射</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与纹理</a:t>
            </a:r>
          </a:p>
        </p:txBody>
      </p:sp>
      <p:sp>
        <p:nvSpPr>
          <p:cNvPr id="3" name="内容占位符 2"/>
          <p:cNvSpPr>
            <a:spLocks noGrp="1"/>
          </p:cNvSpPr>
          <p:nvPr>
            <p:ph idx="1"/>
          </p:nvPr>
        </p:nvSpPr>
        <p:spPr/>
        <p:txBody>
          <a:bodyPr/>
          <a:lstStyle/>
          <a:p>
            <a:pPr>
              <a:buClr>
                <a:srgbClr val="94003F"/>
              </a:buClr>
            </a:pPr>
            <a:r>
              <a:rPr lang="en-US" altLang="zh-CN" sz="2400" dirty="0"/>
              <a:t>OpenGL</a:t>
            </a:r>
            <a:r>
              <a:rPr lang="zh-CN" altLang="en-US" sz="2400" dirty="0"/>
              <a:t>支持许多纹理映射选项</a:t>
            </a:r>
          </a:p>
          <a:p>
            <a:pPr lvl="1">
              <a:buClr>
                <a:srgbClr val="94003F"/>
              </a:buClr>
            </a:pPr>
            <a:r>
              <a:rPr lang="en-US" altLang="zh-CN" sz="1600" dirty="0"/>
              <a:t>OpenGL</a:t>
            </a:r>
            <a:r>
              <a:rPr lang="zh-CN" altLang="en-US" sz="1600" dirty="0"/>
              <a:t> </a:t>
            </a:r>
            <a:r>
              <a:rPr lang="en-US" altLang="zh-CN" sz="1600" dirty="0"/>
              <a:t>1.0</a:t>
            </a:r>
            <a:r>
              <a:rPr lang="zh-CN" altLang="en-US" sz="1600" dirty="0"/>
              <a:t>能将一维和二维纹理映射到一维至四维的图形对象</a:t>
            </a:r>
            <a:endParaRPr lang="en-US" altLang="zh-CN" sz="1600" dirty="0"/>
          </a:p>
          <a:p>
            <a:pPr lvl="1">
              <a:buClr>
                <a:srgbClr val="94003F"/>
              </a:buClr>
            </a:pPr>
            <a:r>
              <a:rPr lang="zh-CN" altLang="en-US" sz="1600" dirty="0"/>
              <a:t>现在的版本提供了三维纹理映射，且得到大部分图形硬件的支持</a:t>
            </a:r>
            <a:endParaRPr lang="en-US" altLang="zh-CN" sz="2400" dirty="0"/>
          </a:p>
          <a:p>
            <a:pPr>
              <a:buClr>
                <a:srgbClr val="94003F"/>
              </a:buClr>
            </a:pPr>
            <a:r>
              <a:rPr lang="zh-CN" altLang="en-US" sz="2400" dirty="0"/>
              <a:t>本节只讨论从</a:t>
            </a:r>
            <a:r>
              <a:rPr lang="zh-CN" altLang="en-US" sz="2400" dirty="0">
                <a:solidFill>
                  <a:srgbClr val="0000FF"/>
                </a:solidFill>
              </a:rPr>
              <a:t>二维纹理</a:t>
            </a:r>
            <a:r>
              <a:rPr lang="zh-CN" altLang="en-US" sz="2400" dirty="0"/>
              <a:t>到</a:t>
            </a:r>
            <a:r>
              <a:rPr lang="zh-CN" altLang="en-US" sz="2400" dirty="0">
                <a:solidFill>
                  <a:srgbClr val="0000FF"/>
                </a:solidFill>
              </a:rPr>
              <a:t>曲面</a:t>
            </a:r>
            <a:r>
              <a:rPr lang="zh-CN" altLang="en-US" sz="2400" dirty="0"/>
              <a:t>的映射</a:t>
            </a:r>
            <a:endParaRPr lang="en-US" altLang="zh-CN" sz="2400" dirty="0"/>
          </a:p>
          <a:p>
            <a:pPr>
              <a:buClr>
                <a:srgbClr val="94003F"/>
              </a:buClr>
            </a:pPr>
            <a:r>
              <a:rPr lang="zh-CN" altLang="en-US" sz="2400" dirty="0"/>
              <a:t>图像与几何分别经过不同的流水线，在片元处理中汇合</a:t>
            </a:r>
            <a:endParaRPr lang="en-US" altLang="zh-CN" sz="2400" dirty="0"/>
          </a:p>
          <a:p>
            <a:pPr lvl="1">
              <a:buClr>
                <a:srgbClr val="94003F"/>
              </a:buClr>
            </a:pPr>
            <a:r>
              <a:rPr lang="zh-CN" altLang="en-US" sz="1800" dirty="0"/>
              <a:t>复杂纹理并不影响几何的复杂性</a:t>
            </a:r>
            <a:endParaRPr lang="en-US" altLang="zh-CN" sz="1800" dirty="0"/>
          </a:p>
          <a:p>
            <a:pPr lvl="1">
              <a:buClr>
                <a:srgbClr val="94003F"/>
              </a:buClr>
            </a:pPr>
            <a:r>
              <a:rPr lang="zh-CN" altLang="en-US" sz="1800" dirty="0"/>
              <a:t>非常有效，因为在经过所有的操作后，减少了许多不必要的映射</a:t>
            </a:r>
          </a:p>
          <a:p>
            <a:pPr lvl="1">
              <a:buClr>
                <a:srgbClr val="94003F"/>
              </a:buClr>
            </a:pPr>
            <a:endParaRPr lang="en-US" altLang="zh-CN" sz="1800" dirty="0"/>
          </a:p>
          <a:p>
            <a:pPr>
              <a:buClr>
                <a:srgbClr val="94003F"/>
              </a:buClr>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36</a:t>
            </a:fld>
            <a:endParaRPr lang="zh-CN" altLang="en-US"/>
          </a:p>
        </p:txBody>
      </p:sp>
      <p:grpSp>
        <p:nvGrpSpPr>
          <p:cNvPr id="5" name="组合 40"/>
          <p:cNvGrpSpPr/>
          <p:nvPr/>
        </p:nvGrpSpPr>
        <p:grpSpPr>
          <a:xfrm>
            <a:off x="992416" y="4029368"/>
            <a:ext cx="7159167" cy="1930741"/>
            <a:chOff x="432754" y="3424328"/>
            <a:chExt cx="7884855" cy="2126450"/>
          </a:xfrm>
        </p:grpSpPr>
        <p:sp>
          <p:nvSpPr>
            <p:cNvPr id="6" name="矩形 5"/>
            <p:cNvSpPr/>
            <p:nvPr/>
          </p:nvSpPr>
          <p:spPr>
            <a:xfrm>
              <a:off x="1404376" y="343057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几何处理</a:t>
              </a:r>
            </a:p>
          </p:txBody>
        </p:sp>
        <p:sp>
          <p:nvSpPr>
            <p:cNvPr id="7" name="矩形 6"/>
            <p:cNvSpPr/>
            <p:nvPr/>
          </p:nvSpPr>
          <p:spPr>
            <a:xfrm>
              <a:off x="3226831" y="343057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光栅化</a:t>
              </a:r>
            </a:p>
          </p:txBody>
        </p:sp>
        <p:sp>
          <p:nvSpPr>
            <p:cNvPr id="8" name="矩形 7"/>
            <p:cNvSpPr/>
            <p:nvPr/>
          </p:nvSpPr>
          <p:spPr>
            <a:xfrm>
              <a:off x="5049286" y="3430577"/>
              <a:ext cx="1445868" cy="800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片元处理</a:t>
              </a:r>
            </a:p>
          </p:txBody>
        </p:sp>
        <p:sp>
          <p:nvSpPr>
            <p:cNvPr id="9" name="矩形 8"/>
            <p:cNvSpPr/>
            <p:nvPr/>
          </p:nvSpPr>
          <p:spPr>
            <a:xfrm>
              <a:off x="6871741" y="3424328"/>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帧缓存</a:t>
              </a:r>
            </a:p>
          </p:txBody>
        </p:sp>
        <p:sp>
          <p:nvSpPr>
            <p:cNvPr id="10" name="文本框 9"/>
            <p:cNvSpPr txBox="1"/>
            <p:nvPr/>
          </p:nvSpPr>
          <p:spPr>
            <a:xfrm>
              <a:off x="432754" y="3671403"/>
              <a:ext cx="595035"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顶点</a:t>
              </a:r>
            </a:p>
          </p:txBody>
        </p:sp>
        <p:cxnSp>
          <p:nvCxnSpPr>
            <p:cNvPr id="11" name="直接箭头连接符 24"/>
            <p:cNvCxnSpPr/>
            <p:nvPr/>
          </p:nvCxnSpPr>
          <p:spPr>
            <a:xfrm flipV="1">
              <a:off x="1036506" y="3816325"/>
              <a:ext cx="376587" cy="18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接箭头连接符 25"/>
            <p:cNvCxnSpPr/>
            <p:nvPr/>
          </p:nvCxnSpPr>
          <p:spPr>
            <a:xfrm>
              <a:off x="2858961"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接箭头连接符 26"/>
            <p:cNvCxnSpPr/>
            <p:nvPr/>
          </p:nvCxnSpPr>
          <p:spPr>
            <a:xfrm>
              <a:off x="4681416"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接箭头连接符 27"/>
            <p:cNvCxnSpPr/>
            <p:nvPr/>
          </p:nvCxnSpPr>
          <p:spPr>
            <a:xfrm>
              <a:off x="6503871"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矩形 28"/>
            <p:cNvSpPr/>
            <p:nvPr/>
          </p:nvSpPr>
          <p:spPr>
            <a:xfrm>
              <a:off x="1413093" y="474994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像素处理</a:t>
              </a:r>
            </a:p>
          </p:txBody>
        </p:sp>
        <p:sp>
          <p:nvSpPr>
            <p:cNvPr id="16" name="文本框 29"/>
            <p:cNvSpPr txBox="1"/>
            <p:nvPr/>
          </p:nvSpPr>
          <p:spPr>
            <a:xfrm>
              <a:off x="441471" y="4990773"/>
              <a:ext cx="595035"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像素</a:t>
              </a:r>
            </a:p>
          </p:txBody>
        </p:sp>
        <p:cxnSp>
          <p:nvCxnSpPr>
            <p:cNvPr id="17" name="直接箭头连接符 30"/>
            <p:cNvCxnSpPr/>
            <p:nvPr/>
          </p:nvCxnSpPr>
          <p:spPr>
            <a:xfrm flipV="1">
              <a:off x="1045223" y="5135695"/>
              <a:ext cx="376587" cy="18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接连接符 32"/>
            <p:cNvCxnSpPr/>
            <p:nvPr/>
          </p:nvCxnSpPr>
          <p:spPr>
            <a:xfrm>
              <a:off x="2858961" y="5150363"/>
              <a:ext cx="2257784" cy="14666"/>
            </a:xfrm>
            <a:prstGeom prst="line">
              <a:avLst/>
            </a:prstGeom>
          </p:spPr>
          <p:style>
            <a:lnRef idx="2">
              <a:schemeClr val="dk1"/>
            </a:lnRef>
            <a:fillRef idx="0">
              <a:schemeClr val="dk1"/>
            </a:fillRef>
            <a:effectRef idx="1">
              <a:schemeClr val="dk1"/>
            </a:effectRef>
            <a:fontRef idx="minor">
              <a:schemeClr val="tx1"/>
            </a:fontRef>
          </p:style>
        </p:cxnSp>
        <p:cxnSp>
          <p:nvCxnSpPr>
            <p:cNvPr id="19" name="直接箭头连接符 33"/>
            <p:cNvCxnSpPr>
              <a:endCxn id="11" idx="2"/>
            </p:cNvCxnSpPr>
            <p:nvPr/>
          </p:nvCxnSpPr>
          <p:spPr>
            <a:xfrm flipV="1">
              <a:off x="5116745" y="4231408"/>
              <a:ext cx="655475" cy="9336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0" name="Rectangle 19"/>
          <p:cNvSpPr/>
          <p:nvPr/>
        </p:nvSpPr>
        <p:spPr>
          <a:xfrm>
            <a:off x="3291794" y="5960109"/>
            <a:ext cx="2852063"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像素流水线和几何绘制流水线</a:t>
            </a:r>
            <a:endParaRPr 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基本策略</a:t>
            </a:r>
          </a:p>
        </p:txBody>
      </p:sp>
      <p:sp>
        <p:nvSpPr>
          <p:cNvPr id="3" name="内容占位符 2"/>
          <p:cNvSpPr>
            <a:spLocks noGrp="1"/>
          </p:cNvSpPr>
          <p:nvPr>
            <p:ph idx="1"/>
          </p:nvPr>
        </p:nvSpPr>
        <p:spPr/>
        <p:txBody>
          <a:bodyPr/>
          <a:lstStyle/>
          <a:p>
            <a:pPr>
              <a:buClr>
                <a:srgbClr val="94003F"/>
              </a:buClr>
            </a:pPr>
            <a:r>
              <a:rPr lang="zh-CN" altLang="en-US" sz="2400" dirty="0"/>
              <a:t>应用纹理需要下面三个基本步骤</a:t>
            </a:r>
            <a:endParaRPr lang="en-US" altLang="zh-CN" sz="2400" dirty="0"/>
          </a:p>
          <a:p>
            <a:pPr lvl="1">
              <a:buClr>
                <a:srgbClr val="94003F"/>
              </a:buClr>
            </a:pPr>
            <a:r>
              <a:rPr lang="zh-CN" altLang="en-US" sz="1800" dirty="0"/>
              <a:t>指定纹理</a:t>
            </a:r>
            <a:endParaRPr lang="en-US" altLang="zh-CN" sz="1800" dirty="0"/>
          </a:p>
          <a:p>
            <a:pPr lvl="2">
              <a:buClr>
                <a:srgbClr val="94003F"/>
              </a:buClr>
            </a:pPr>
            <a:r>
              <a:rPr lang="zh-CN" altLang="en-US" sz="1600" dirty="0"/>
              <a:t>创建纹理对象</a:t>
            </a:r>
            <a:endParaRPr lang="en-US" altLang="zh-CN" sz="1600" dirty="0"/>
          </a:p>
          <a:p>
            <a:pPr lvl="2">
              <a:buClr>
                <a:srgbClr val="94003F"/>
              </a:buClr>
            </a:pPr>
            <a:r>
              <a:rPr lang="zh-CN" altLang="en-US" sz="1600" dirty="0"/>
              <a:t>读入或生成纹理图像</a:t>
            </a:r>
            <a:endParaRPr lang="en-US" altLang="zh-CN" sz="1600" dirty="0"/>
          </a:p>
          <a:p>
            <a:pPr lvl="1">
              <a:buClr>
                <a:srgbClr val="94003F"/>
              </a:buClr>
            </a:pPr>
            <a:endParaRPr lang="en-US" altLang="zh-CN" sz="1800" dirty="0"/>
          </a:p>
          <a:p>
            <a:pPr lvl="1">
              <a:buClr>
                <a:srgbClr val="94003F"/>
              </a:buClr>
            </a:pPr>
            <a:r>
              <a:rPr lang="zh-CN" altLang="en-US" sz="1800" dirty="0"/>
              <a:t>建立纹理映射</a:t>
            </a:r>
            <a:endParaRPr lang="en-US" altLang="zh-CN" sz="1800" dirty="0"/>
          </a:p>
          <a:p>
            <a:pPr lvl="2">
              <a:buClr>
                <a:srgbClr val="94003F"/>
              </a:buClr>
            </a:pPr>
            <a:r>
              <a:rPr lang="zh-CN" altLang="en-US" sz="1600" dirty="0"/>
              <a:t>将纹理坐标赋给每个片元</a:t>
            </a:r>
            <a:endParaRPr lang="en-US" altLang="zh-CN" sz="1600" dirty="0"/>
          </a:p>
          <a:p>
            <a:pPr lvl="1">
              <a:buClr>
                <a:srgbClr val="94003F"/>
              </a:buClr>
            </a:pPr>
            <a:endParaRPr lang="en-US" altLang="zh-CN" sz="1800" dirty="0"/>
          </a:p>
          <a:p>
            <a:pPr lvl="1">
              <a:buClr>
                <a:srgbClr val="94003F"/>
              </a:buClr>
            </a:pPr>
            <a:r>
              <a:rPr lang="zh-CN" altLang="en-US" sz="1800" dirty="0"/>
              <a:t>将纹理施加给每个片元</a:t>
            </a:r>
            <a:endParaRPr lang="en-US" altLang="zh-CN" sz="1800" dirty="0"/>
          </a:p>
          <a:p>
            <a:pPr lvl="2">
              <a:buClr>
                <a:srgbClr val="94003F"/>
              </a:buClr>
            </a:pPr>
            <a:r>
              <a:rPr lang="zh-CN" altLang="en-US" sz="1600" dirty="0"/>
              <a:t>点采样，线性滤波</a:t>
            </a:r>
            <a:r>
              <a:rPr lang="en-US" altLang="zh-CN" sz="1600" dirty="0"/>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37</a:t>
            </a:fld>
            <a:endParaRPr lang="zh-CN" altLang="en-US">
              <a:solidFill>
                <a:prstClr val="black"/>
              </a:solidFill>
            </a:endParaRPr>
          </a:p>
        </p:txBody>
      </p:sp>
      <p:pic>
        <p:nvPicPr>
          <p:cNvPr id="5" name="图片 4"/>
          <p:cNvPicPr>
            <a:picLocks noChangeAspect="1"/>
          </p:cNvPicPr>
          <p:nvPr/>
        </p:nvPicPr>
        <p:blipFill>
          <a:blip r:embed="rId2"/>
          <a:stretch>
            <a:fillRect/>
          </a:stretch>
        </p:blipFill>
        <p:spPr>
          <a:xfrm>
            <a:off x="5889271" y="1429458"/>
            <a:ext cx="2270532" cy="3903318"/>
          </a:xfrm>
          <a:prstGeom prst="rect">
            <a:avLst/>
          </a:prstGeom>
        </p:spPr>
      </p:pic>
      <p:sp>
        <p:nvSpPr>
          <p:cNvPr id="6" name="Rectangle 5"/>
          <p:cNvSpPr/>
          <p:nvPr/>
        </p:nvSpPr>
        <p:spPr>
          <a:xfrm>
            <a:off x="4581485" y="5362893"/>
            <a:ext cx="4353517" cy="584775"/>
          </a:xfrm>
          <a:prstGeom prst="rect">
            <a:avLst/>
          </a:prstGeom>
        </p:spPr>
        <p:txBody>
          <a:bodyPr wrap="square">
            <a:spAutoFit/>
          </a:bodyPr>
          <a:lstStyle/>
          <a:p>
            <a:pPr>
              <a:buClr>
                <a:srgbClr val="94003F"/>
              </a:buCl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纹理（下方）是</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256×256</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的图像，它被映射到一个矩形上，经透视投影后的结果显示在上方</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创建纹理对象</a:t>
            </a:r>
          </a:p>
        </p:txBody>
      </p:sp>
      <p:sp>
        <p:nvSpPr>
          <p:cNvPr id="3" name="内容占位符 2"/>
          <p:cNvSpPr>
            <a:spLocks noGrp="1"/>
          </p:cNvSpPr>
          <p:nvPr>
            <p:ph idx="1"/>
          </p:nvPr>
        </p:nvSpPr>
        <p:spPr/>
        <p:txBody>
          <a:bodyPr>
            <a:normAutofit/>
          </a:bodyPr>
          <a:lstStyle/>
          <a:p>
            <a:pPr>
              <a:buClr>
                <a:srgbClr val="94003F"/>
              </a:buClr>
            </a:pPr>
            <a:r>
              <a:rPr lang="zh-CN" altLang="en-US" sz="2400" dirty="0"/>
              <a:t>调用</a:t>
            </a:r>
            <a:r>
              <a:rPr lang="en-US" altLang="zh-CN" sz="2400" dirty="0" err="1"/>
              <a:t>glGenTextures</a:t>
            </a:r>
            <a:r>
              <a:rPr lang="zh-CN" altLang="en-US" sz="2400" dirty="0"/>
              <a:t>获得一些未使用过的标识符</a:t>
            </a:r>
            <a:endParaRPr lang="en-US" altLang="zh-CN" sz="2400" dirty="0"/>
          </a:p>
          <a:p>
            <a:pPr>
              <a:buClr>
                <a:srgbClr val="94003F"/>
              </a:buClr>
            </a:pPr>
            <a:endParaRPr lang="en-US" altLang="zh-CN" sz="2400" dirty="0"/>
          </a:p>
          <a:p>
            <a:pPr>
              <a:buClr>
                <a:srgbClr val="94003F"/>
              </a:buClr>
            </a:pPr>
            <a:endParaRPr lang="en-US" altLang="zh-CN" sz="2400" dirty="0"/>
          </a:p>
          <a:p>
            <a:pPr marL="228600" lvl="1" indent="-360045">
              <a:spcBef>
                <a:spcPts val="1000"/>
              </a:spcBef>
              <a:buClr>
                <a:srgbClr val="94003F"/>
              </a:buClr>
              <a:buSzPct val="70000"/>
              <a:buFont typeface="Wingdings" panose="05000000000000000000" pitchFamily="2" charset="2"/>
              <a:buChar char="u"/>
            </a:pPr>
            <a:endParaRPr lang="en-US" altLang="zh-CN" sz="2400" dirty="0"/>
          </a:p>
          <a:p>
            <a:pPr marL="228600" lvl="1" indent="-360045">
              <a:spcBef>
                <a:spcPts val="1000"/>
              </a:spcBef>
              <a:buClr>
                <a:srgbClr val="94003F"/>
              </a:buClr>
              <a:buSzPct val="70000"/>
              <a:buFont typeface="Wingdings" panose="05000000000000000000" pitchFamily="2" charset="2"/>
              <a:buChar char="u"/>
            </a:pPr>
            <a:r>
              <a:rPr lang="zh-CN" altLang="en-US" sz="2400" dirty="0"/>
              <a:t>使用</a:t>
            </a:r>
            <a:r>
              <a:rPr lang="en-US" altLang="zh-CN" sz="2400" dirty="0" err="1"/>
              <a:t>glBindTexture</a:t>
            </a:r>
            <a:r>
              <a:rPr lang="zh-CN" altLang="en-US" sz="2400" dirty="0"/>
              <a:t>生成一个新的纹理对象</a:t>
            </a:r>
            <a:endParaRPr lang="en-US" altLang="zh-CN" sz="2400" dirty="0"/>
          </a:p>
          <a:p>
            <a:pPr marL="457200" lvl="1" indent="0">
              <a:buClr>
                <a:srgbClr val="94003F"/>
              </a:buClr>
              <a:buNone/>
            </a:pPr>
            <a:endParaRPr lang="en-US" altLang="zh-CN" sz="1600" dirty="0"/>
          </a:p>
          <a:p>
            <a:pPr marL="457200" lvl="1" indent="0">
              <a:buClr>
                <a:srgbClr val="94003F"/>
              </a:buClr>
              <a:buNone/>
            </a:pPr>
            <a:endParaRPr lang="en-US" altLang="zh-CN" sz="1600" dirty="0"/>
          </a:p>
          <a:p>
            <a:pPr marL="457200" lvl="1" indent="0">
              <a:buClr>
                <a:srgbClr val="94003F"/>
              </a:buClr>
              <a:buNone/>
            </a:pPr>
            <a:endParaRPr lang="en-US" altLang="zh-CN" sz="1600" dirty="0"/>
          </a:p>
          <a:p>
            <a:pPr marL="228600" lvl="1" indent="-360045">
              <a:spcBef>
                <a:spcPts val="1000"/>
              </a:spcBef>
              <a:buClr>
                <a:srgbClr val="94003F"/>
              </a:buClr>
              <a:buSzPct val="70000"/>
              <a:buFont typeface="Wingdings" panose="05000000000000000000" pitchFamily="2" charset="2"/>
              <a:buChar char="u"/>
            </a:pPr>
            <a:endParaRPr lang="en-US" altLang="zh-CN" sz="2400" dirty="0"/>
          </a:p>
          <a:p>
            <a:pPr marL="228600" lvl="1" indent="-360045">
              <a:spcBef>
                <a:spcPts val="1000"/>
              </a:spcBef>
              <a:buClr>
                <a:srgbClr val="94003F"/>
              </a:buClr>
              <a:buSzPct val="70000"/>
              <a:buFont typeface="Wingdings" panose="05000000000000000000" pitchFamily="2" charset="2"/>
              <a:buChar char="u"/>
            </a:pPr>
            <a:r>
              <a:rPr lang="zh-CN" altLang="en-US" sz="2400" dirty="0"/>
              <a:t>可使用</a:t>
            </a:r>
            <a:r>
              <a:rPr lang="en-US" altLang="zh-CN" sz="2400" dirty="0" err="1"/>
              <a:t>glDeleteTextures</a:t>
            </a:r>
            <a:r>
              <a:rPr lang="zh-CN" altLang="en-US" sz="2400" dirty="0"/>
              <a:t>删除不再使用的对象</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38</a:t>
            </a:fld>
            <a:endParaRPr lang="zh-CN" altLang="en-US">
              <a:solidFill>
                <a:prstClr val="black"/>
              </a:solidFill>
            </a:endParaRPr>
          </a:p>
        </p:txBody>
      </p:sp>
      <p:sp>
        <p:nvSpPr>
          <p:cNvPr id="6" name="矩形 6"/>
          <p:cNvSpPr/>
          <p:nvPr/>
        </p:nvSpPr>
        <p:spPr>
          <a:xfrm>
            <a:off x="1149532" y="3724597"/>
            <a:ext cx="3764644"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glBindTexture</a:t>
            </a:r>
            <a:r>
              <a:rPr lang="en-US" altLang="zh-CN" sz="1600" dirty="0"/>
              <a:t>(GL_TEXTURE_2D, </a:t>
            </a:r>
            <a:r>
              <a:rPr lang="en-US" altLang="zh-CN" sz="1600" dirty="0" err="1"/>
              <a:t>mytex</a:t>
            </a:r>
            <a:r>
              <a:rPr lang="en-US" altLang="zh-CN" sz="1600" dirty="0"/>
              <a:t>[0]);</a:t>
            </a:r>
          </a:p>
        </p:txBody>
      </p:sp>
      <p:sp>
        <p:nvSpPr>
          <p:cNvPr id="7" name="矩形 6"/>
          <p:cNvSpPr/>
          <p:nvPr/>
        </p:nvSpPr>
        <p:spPr>
          <a:xfrm>
            <a:off x="1149532" y="1873359"/>
            <a:ext cx="2625815" cy="584775"/>
          </a:xfrm>
          <a:prstGeom prst="rect">
            <a:avLst/>
          </a:prstGeom>
          <a:solidFill>
            <a:srgbClr val="BDD7EE">
              <a:alpha val="52941"/>
            </a:srgbClr>
          </a:solidFill>
        </p:spPr>
        <p:txBody>
          <a:bodyPr wrap="square">
            <a:spAutoFit/>
          </a:bodyPr>
          <a:lstStyle/>
          <a:p>
            <a:pPr>
              <a:buClr>
                <a:srgbClr val="94003F"/>
              </a:buClr>
            </a:pPr>
            <a:r>
              <a:rPr lang="en-US" altLang="zh-CN" sz="1600" dirty="0" err="1">
                <a:solidFill>
                  <a:srgbClr val="0000FF"/>
                </a:solidFill>
              </a:rPr>
              <a:t>Gluint</a:t>
            </a:r>
            <a:r>
              <a:rPr lang="en-US" altLang="zh-CN" sz="1600" dirty="0"/>
              <a:t> </a:t>
            </a:r>
            <a:r>
              <a:rPr lang="en-US" altLang="zh-CN" sz="1600" dirty="0" err="1"/>
              <a:t>mytex</a:t>
            </a:r>
            <a:r>
              <a:rPr lang="en-US" altLang="zh-CN" sz="1600" dirty="0"/>
              <a:t>[1];</a:t>
            </a:r>
          </a:p>
          <a:p>
            <a:pPr>
              <a:buClr>
                <a:srgbClr val="94003F"/>
              </a:buClr>
            </a:pPr>
            <a:r>
              <a:rPr lang="en-US" altLang="zh-CN" sz="1600" b="1" dirty="0" err="1"/>
              <a:t>glGenTextures</a:t>
            </a:r>
            <a:r>
              <a:rPr lang="en-US" altLang="zh-CN" sz="1600" dirty="0"/>
              <a:t>(1, </a:t>
            </a:r>
            <a:r>
              <a:rPr lang="en-US" altLang="zh-CN" sz="1600" dirty="0" err="1"/>
              <a:t>mytex</a:t>
            </a:r>
            <a:r>
              <a:rPr lang="en-US" altLang="zh-CN" sz="1600"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指定纹理图像</a:t>
            </a:r>
          </a:p>
        </p:txBody>
      </p:sp>
      <p:sp>
        <p:nvSpPr>
          <p:cNvPr id="3" name="内容占位符 2"/>
          <p:cNvSpPr>
            <a:spLocks noGrp="1"/>
          </p:cNvSpPr>
          <p:nvPr>
            <p:ph idx="1"/>
          </p:nvPr>
        </p:nvSpPr>
        <p:spPr/>
        <p:txBody>
          <a:bodyPr/>
          <a:lstStyle/>
          <a:p>
            <a:pPr>
              <a:buClr>
                <a:srgbClr val="94003F"/>
              </a:buClr>
            </a:pPr>
            <a:r>
              <a:rPr lang="zh-CN" altLang="en-US" sz="2400" dirty="0"/>
              <a:t>利用</a:t>
            </a:r>
            <a:r>
              <a:rPr lang="en-US" altLang="zh-CN" sz="2400" dirty="0"/>
              <a:t>CPU</a:t>
            </a:r>
            <a:r>
              <a:rPr lang="zh-CN" altLang="en-US" sz="2400" dirty="0"/>
              <a:t>内存中的纹理元素数组定义纹理图像</a:t>
            </a:r>
            <a:endParaRPr lang="en-US" altLang="zh-CN" sz="1600" dirty="0"/>
          </a:p>
          <a:p>
            <a:pPr marL="228600" lvl="1" indent="-360045">
              <a:spcBef>
                <a:spcPts val="1000"/>
              </a:spcBef>
              <a:buClr>
                <a:srgbClr val="94003F"/>
              </a:buClr>
              <a:buSzPct val="70000"/>
              <a:buFont typeface="Wingdings" panose="05000000000000000000" pitchFamily="2" charset="2"/>
              <a:buChar char="u"/>
            </a:pPr>
            <a:endParaRPr lang="en-US" altLang="zh-CN" sz="2400" dirty="0"/>
          </a:p>
          <a:p>
            <a:pPr lvl="1">
              <a:buClr>
                <a:srgbClr val="94003F"/>
              </a:buClr>
            </a:pPr>
            <a:endParaRPr lang="en-US" altLang="zh-CN" sz="1600" dirty="0"/>
          </a:p>
          <a:p>
            <a:pPr lvl="1">
              <a:buClr>
                <a:srgbClr val="94003F"/>
              </a:buClr>
            </a:pPr>
            <a:endParaRPr lang="en-US" altLang="zh-CN" sz="1600" dirty="0"/>
          </a:p>
          <a:p>
            <a:pPr>
              <a:buClr>
                <a:srgbClr val="94003F"/>
              </a:buClr>
            </a:pPr>
            <a:r>
              <a:rPr lang="zh-CN" altLang="en-US" sz="2200" dirty="0"/>
              <a:t>指定二维纹理</a:t>
            </a:r>
            <a:endParaRPr lang="en-US" altLang="zh-CN" sz="2200" dirty="0"/>
          </a:p>
          <a:p>
            <a:pPr lvl="1">
              <a:buClr>
                <a:srgbClr val="94003F"/>
              </a:buClr>
            </a:pPr>
            <a:endParaRPr lang="en-US" altLang="zh-CN" sz="1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39</a:t>
            </a:fld>
            <a:endParaRPr lang="zh-CN" altLang="en-US">
              <a:solidFill>
                <a:prstClr val="black"/>
              </a:solidFill>
            </a:endParaRPr>
          </a:p>
        </p:txBody>
      </p:sp>
      <p:sp>
        <p:nvSpPr>
          <p:cNvPr id="5" name="矩形 6"/>
          <p:cNvSpPr/>
          <p:nvPr/>
        </p:nvSpPr>
        <p:spPr>
          <a:xfrm>
            <a:off x="1135017" y="1837073"/>
            <a:ext cx="3069430" cy="338554"/>
          </a:xfrm>
          <a:prstGeom prst="rect">
            <a:avLst/>
          </a:prstGeom>
          <a:solidFill>
            <a:srgbClr val="BDD7EE">
              <a:alpha val="52941"/>
            </a:srgbClr>
          </a:solidFill>
        </p:spPr>
        <p:txBody>
          <a:bodyPr wrap="square">
            <a:spAutoFit/>
          </a:bodyPr>
          <a:lstStyle/>
          <a:p>
            <a:pPr>
              <a:buClr>
                <a:srgbClr val="94003F"/>
              </a:buClr>
            </a:pPr>
            <a:r>
              <a:rPr lang="en-US" altLang="zh-CN" sz="1600" dirty="0" err="1">
                <a:solidFill>
                  <a:srgbClr val="0000FF"/>
                </a:solidFill>
              </a:rPr>
              <a:t>Glubyte</a:t>
            </a:r>
            <a:r>
              <a:rPr lang="en-US" altLang="zh-CN" sz="1600" dirty="0"/>
              <a:t> </a:t>
            </a:r>
            <a:r>
              <a:rPr lang="en-US" altLang="zh-CN" sz="1600" dirty="0" err="1"/>
              <a:t>my_texels</a:t>
            </a:r>
            <a:r>
              <a:rPr lang="en-US" altLang="zh-CN" sz="1600" dirty="0"/>
              <a:t>[512][512][3];</a:t>
            </a:r>
          </a:p>
        </p:txBody>
      </p:sp>
      <p:sp>
        <p:nvSpPr>
          <p:cNvPr id="6" name="矩形 6"/>
          <p:cNvSpPr/>
          <p:nvPr/>
        </p:nvSpPr>
        <p:spPr>
          <a:xfrm>
            <a:off x="1135017" y="3554665"/>
            <a:ext cx="7137446" cy="338554"/>
          </a:xfrm>
          <a:prstGeom prst="rect">
            <a:avLst/>
          </a:prstGeom>
          <a:solidFill>
            <a:srgbClr val="BDD7EE">
              <a:alpha val="52941"/>
            </a:srgbClr>
          </a:solidFill>
        </p:spPr>
        <p:txBody>
          <a:bodyPr wrap="square">
            <a:spAutoFit/>
          </a:bodyPr>
          <a:lstStyle/>
          <a:p>
            <a:pPr>
              <a:buClr>
                <a:srgbClr val="94003F"/>
              </a:buClr>
            </a:pPr>
            <a:r>
              <a:rPr lang="en-US" altLang="zh-CN" sz="1600" b="1" dirty="0"/>
              <a:t>glTexImage2D</a:t>
            </a:r>
            <a:r>
              <a:rPr lang="en-US" altLang="zh-CN" sz="1600" dirty="0"/>
              <a:t>(target,</a:t>
            </a:r>
            <a:r>
              <a:rPr lang="zh-CN" altLang="en-US" sz="1600" dirty="0"/>
              <a:t> </a:t>
            </a:r>
            <a:r>
              <a:rPr lang="en-US" altLang="zh-CN" sz="1600" dirty="0"/>
              <a:t>level,</a:t>
            </a:r>
            <a:r>
              <a:rPr lang="zh-CN" altLang="en-US" sz="1600" dirty="0"/>
              <a:t> </a:t>
            </a:r>
            <a:r>
              <a:rPr lang="en-US" altLang="zh-CN" sz="1600" dirty="0" err="1"/>
              <a:t>iformat</a:t>
            </a:r>
            <a:r>
              <a:rPr lang="en-US" altLang="zh-CN" sz="1600" dirty="0"/>
              <a:t>,</a:t>
            </a:r>
            <a:r>
              <a:rPr lang="zh-CN" altLang="en-US" sz="1600" dirty="0"/>
              <a:t> </a:t>
            </a:r>
            <a:r>
              <a:rPr lang="en-US" altLang="zh-CN" sz="1600" dirty="0"/>
              <a:t>w,</a:t>
            </a:r>
            <a:r>
              <a:rPr lang="zh-CN" altLang="en-US" sz="1600" dirty="0"/>
              <a:t> </a:t>
            </a:r>
            <a:r>
              <a:rPr lang="en-US" altLang="zh-CN" sz="1600" dirty="0"/>
              <a:t>h,</a:t>
            </a:r>
            <a:r>
              <a:rPr lang="zh-CN" altLang="en-US" sz="1600" dirty="0"/>
              <a:t> </a:t>
            </a:r>
            <a:r>
              <a:rPr lang="en-US" altLang="zh-CN" sz="1600" dirty="0"/>
              <a:t>border, format,</a:t>
            </a:r>
            <a:r>
              <a:rPr lang="zh-CN" altLang="en-US" sz="1600" dirty="0"/>
              <a:t> </a:t>
            </a:r>
            <a:r>
              <a:rPr lang="en-US" altLang="zh-CN" sz="1600" dirty="0"/>
              <a:t>type,</a:t>
            </a:r>
            <a:r>
              <a:rPr lang="zh-CN" altLang="en-US" sz="1600" dirty="0"/>
              <a:t> </a:t>
            </a:r>
            <a:r>
              <a:rPr lang="en-US" altLang="zh-CN" sz="1600" dirty="0" err="1"/>
              <a:t>texels</a:t>
            </a:r>
            <a:r>
              <a:rPr lang="en-US" altLang="zh-CN" sz="1600" dirty="0"/>
              <a:t>) ;</a:t>
            </a:r>
          </a:p>
        </p:txBody>
      </p:sp>
      <p:sp>
        <p:nvSpPr>
          <p:cNvPr id="8" name="矩形 6"/>
          <p:cNvSpPr/>
          <p:nvPr/>
        </p:nvSpPr>
        <p:spPr>
          <a:xfrm>
            <a:off x="2938629" y="2695869"/>
            <a:ext cx="5021006" cy="584775"/>
          </a:xfrm>
          <a:prstGeom prst="rect">
            <a:avLst/>
          </a:prstGeom>
          <a:solidFill>
            <a:srgbClr val="BDD7EE">
              <a:alpha val="52941"/>
            </a:srgbClr>
          </a:solidFill>
        </p:spPr>
        <p:txBody>
          <a:bodyPr wrap="square">
            <a:spAutoFit/>
          </a:bodyPr>
          <a:lstStyle/>
          <a:p>
            <a:pPr algn="r">
              <a:buClr>
                <a:srgbClr val="94003F"/>
              </a:buClr>
            </a:pPr>
            <a:r>
              <a:rPr lang="en-US" altLang="zh-CN" sz="1600" b="1" dirty="0"/>
              <a:t>glTexImage2D</a:t>
            </a:r>
            <a:r>
              <a:rPr lang="en-US" altLang="zh-CN" sz="1600" dirty="0"/>
              <a:t>(GL_TEXTURE_2D,</a:t>
            </a:r>
            <a:r>
              <a:rPr lang="zh-CN" altLang="en-US" sz="1600" dirty="0"/>
              <a:t> </a:t>
            </a:r>
            <a:r>
              <a:rPr lang="en-US" altLang="zh-CN" sz="1600" dirty="0"/>
              <a:t>0,</a:t>
            </a:r>
            <a:r>
              <a:rPr lang="zh-CN" altLang="en-US" sz="1600" dirty="0"/>
              <a:t> </a:t>
            </a:r>
            <a:r>
              <a:rPr lang="en-US" altLang="zh-CN" sz="1600" dirty="0"/>
              <a:t>GL_RGB,</a:t>
            </a:r>
            <a:r>
              <a:rPr lang="zh-CN" altLang="en-US" sz="1600" dirty="0"/>
              <a:t>  </a:t>
            </a:r>
            <a:r>
              <a:rPr lang="en-US" altLang="zh-CN" sz="1600" dirty="0"/>
              <a:t>512,</a:t>
            </a:r>
            <a:r>
              <a:rPr lang="zh-CN" altLang="en-US" sz="1600" dirty="0"/>
              <a:t>  </a:t>
            </a:r>
            <a:r>
              <a:rPr lang="en-US" altLang="zh-CN" sz="1600" dirty="0"/>
              <a:t>512,</a:t>
            </a:r>
            <a:r>
              <a:rPr lang="zh-CN" altLang="en-US" sz="1600" dirty="0"/>
              <a:t>  </a:t>
            </a:r>
            <a:r>
              <a:rPr lang="en-US" altLang="zh-CN" sz="1600" dirty="0"/>
              <a:t>0,</a:t>
            </a:r>
            <a:r>
              <a:rPr lang="zh-CN" altLang="en-US" sz="1600" dirty="0"/>
              <a:t>                        </a:t>
            </a:r>
            <a:r>
              <a:rPr lang="en-US" altLang="zh-CN" sz="1600" dirty="0"/>
              <a:t>GL_RGB,</a:t>
            </a:r>
            <a:r>
              <a:rPr lang="zh-CN" altLang="en-US" sz="1600" dirty="0"/>
              <a:t> </a:t>
            </a:r>
            <a:r>
              <a:rPr lang="en-US" altLang="zh-CN" sz="1600" dirty="0"/>
              <a:t>GL_UNSIGNED_BYTE,</a:t>
            </a:r>
            <a:r>
              <a:rPr lang="zh-CN" altLang="en-US" sz="1600" dirty="0"/>
              <a:t> </a:t>
            </a:r>
            <a:r>
              <a:rPr lang="en-US" altLang="zh-CN" sz="1600" dirty="0" err="1"/>
              <a:t>my_texels</a:t>
            </a:r>
            <a:r>
              <a:rPr lang="en-US" altLang="zh-CN" sz="1600" dirty="0"/>
              <a:t>) ;</a:t>
            </a:r>
            <a:r>
              <a:rPr lang="zh-CN" altLang="en-US" sz="1600" dirty="0"/>
              <a:t> </a:t>
            </a:r>
            <a:endParaRPr lang="en-US" altLang="zh-CN" sz="1600" dirty="0"/>
          </a:p>
        </p:txBody>
      </p:sp>
      <p:sp>
        <p:nvSpPr>
          <p:cNvPr id="9" name="矩形 6"/>
          <p:cNvSpPr/>
          <p:nvPr/>
        </p:nvSpPr>
        <p:spPr>
          <a:xfrm>
            <a:off x="1135017" y="3936344"/>
            <a:ext cx="7137446" cy="1815882"/>
          </a:xfrm>
          <a:prstGeom prst="rect">
            <a:avLst/>
          </a:prstGeom>
          <a:solidFill>
            <a:schemeClr val="accent2">
              <a:lumMod val="20000"/>
              <a:lumOff val="80000"/>
              <a:alpha val="52941"/>
            </a:schemeClr>
          </a:solidFill>
        </p:spPr>
        <p:txBody>
          <a:bodyPr wrap="square">
            <a:spAutoFit/>
          </a:bodyPr>
          <a:lstStyle/>
          <a:p>
            <a:pPr>
              <a:buClr>
                <a:srgbClr val="94003F"/>
              </a:buClr>
            </a:pPr>
            <a:r>
              <a:rPr lang="en-US" altLang="zh-CN" sz="1600" dirty="0"/>
              <a:t>target: </a:t>
            </a:r>
            <a:r>
              <a:rPr lang="zh-CN" altLang="en-US" sz="1600" dirty="0"/>
              <a:t>纹理的类型</a:t>
            </a:r>
            <a:endParaRPr lang="en-US" altLang="zh-CN" sz="1600" dirty="0"/>
          </a:p>
          <a:p>
            <a:pPr>
              <a:buClr>
                <a:srgbClr val="94003F"/>
              </a:buClr>
            </a:pPr>
            <a:r>
              <a:rPr lang="en-US" altLang="zh-CN" sz="1600" dirty="0"/>
              <a:t>level: </a:t>
            </a:r>
            <a:r>
              <a:rPr lang="zh-CN" altLang="en-US" sz="1600" dirty="0"/>
              <a:t>用于</a:t>
            </a:r>
            <a:r>
              <a:rPr lang="en-US" altLang="zh-CN" sz="1600" dirty="0" err="1"/>
              <a:t>mipmapping</a:t>
            </a:r>
            <a:r>
              <a:rPr lang="zh-CN" altLang="en-US" sz="1600" dirty="0"/>
              <a:t>映射，是否使用多分辨率纹理</a:t>
            </a:r>
            <a:r>
              <a:rPr lang="en-US" altLang="zh-CN" sz="1600" dirty="0"/>
              <a:t>(</a:t>
            </a:r>
            <a:r>
              <a:rPr lang="zh-CN" altLang="en-US" sz="1600" dirty="0"/>
              <a:t>稍后讨论</a:t>
            </a:r>
            <a:r>
              <a:rPr lang="en-US" altLang="zh-CN" sz="1600" dirty="0"/>
              <a:t>)</a:t>
            </a:r>
          </a:p>
          <a:p>
            <a:pPr>
              <a:buClr>
                <a:srgbClr val="94003F"/>
              </a:buClr>
            </a:pPr>
            <a:r>
              <a:rPr lang="en-US" altLang="zh-CN" sz="1600" dirty="0" err="1"/>
              <a:t>iformat</a:t>
            </a:r>
            <a:r>
              <a:rPr lang="en-US" altLang="zh-CN" sz="1600" dirty="0"/>
              <a:t>: </a:t>
            </a:r>
            <a:r>
              <a:rPr lang="zh-CN" altLang="en-US" sz="1600" dirty="0"/>
              <a:t>纹理在纹理内存中的存储方式</a:t>
            </a:r>
          </a:p>
          <a:p>
            <a:pPr>
              <a:buClr>
                <a:srgbClr val="94003F"/>
              </a:buClr>
            </a:pPr>
            <a:r>
              <a:rPr lang="en-US" altLang="zh-CN" sz="1600" dirty="0" err="1"/>
              <a:t>w,h</a:t>
            </a:r>
            <a:r>
              <a:rPr lang="en-US" altLang="zh-CN" sz="1600" dirty="0"/>
              <a:t>: </a:t>
            </a:r>
            <a:r>
              <a:rPr lang="zh-CN" altLang="en-US" sz="1600" dirty="0"/>
              <a:t>内存中纹理图像的大小</a:t>
            </a:r>
          </a:p>
          <a:p>
            <a:pPr>
              <a:buClr>
                <a:srgbClr val="94003F"/>
              </a:buClr>
            </a:pPr>
            <a:r>
              <a:rPr lang="en-US" altLang="zh-CN" sz="1600" dirty="0"/>
              <a:t>border: </a:t>
            </a:r>
            <a:r>
              <a:rPr lang="zh-CN" altLang="en-US" sz="1600" dirty="0"/>
              <a:t>用于光滑处理，不再使用，通常设置为</a:t>
            </a:r>
            <a:r>
              <a:rPr lang="en-US" altLang="zh-CN" sz="1600" dirty="0"/>
              <a:t>0</a:t>
            </a:r>
          </a:p>
          <a:p>
            <a:pPr>
              <a:buClr>
                <a:srgbClr val="94003F"/>
              </a:buClr>
            </a:pPr>
            <a:r>
              <a:rPr lang="en-US" altLang="zh-CN" sz="1600" dirty="0"/>
              <a:t>format</a:t>
            </a:r>
            <a:r>
              <a:rPr lang="zh-CN" altLang="en-US" sz="1600" dirty="0"/>
              <a:t>与</a:t>
            </a:r>
            <a:r>
              <a:rPr lang="en-US" altLang="zh-CN" sz="1600" dirty="0"/>
              <a:t>type: </a:t>
            </a:r>
            <a:r>
              <a:rPr lang="zh-CN" altLang="en-US" sz="1600" dirty="0"/>
              <a:t>描述图像的像素在处理器内存中的存储方式</a:t>
            </a:r>
            <a:endParaRPr lang="en-US" altLang="zh-CN" sz="1600" dirty="0"/>
          </a:p>
          <a:p>
            <a:pPr>
              <a:buClr>
                <a:srgbClr val="94003F"/>
              </a:buClr>
            </a:pPr>
            <a:r>
              <a:rPr lang="en-US" altLang="zh-CN" sz="1600" dirty="0" err="1"/>
              <a:t>texels</a:t>
            </a:r>
            <a:r>
              <a:rPr lang="en-US" altLang="zh-CN" sz="1600" dirty="0"/>
              <a:t>: </a:t>
            </a:r>
            <a:r>
              <a:rPr lang="zh-CN" altLang="en-US" sz="1600" dirty="0"/>
              <a:t>指向纹理元素数组的指针</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几何处理</a:t>
            </a:r>
          </a:p>
        </p:txBody>
      </p:sp>
      <p:sp>
        <p:nvSpPr>
          <p:cNvPr id="3" name="内容占位符 2"/>
          <p:cNvSpPr>
            <a:spLocks noGrp="1"/>
          </p:cNvSpPr>
          <p:nvPr>
            <p:ph idx="1"/>
          </p:nvPr>
        </p:nvSpPr>
        <p:spPr>
          <a:xfrm>
            <a:off x="628650" y="1316830"/>
            <a:ext cx="7886700" cy="5071937"/>
          </a:xfrm>
          <a:effectLst>
            <a:glow rad="228600">
              <a:schemeClr val="accent5">
                <a:satMod val="175000"/>
                <a:alpha val="40000"/>
              </a:schemeClr>
            </a:glow>
          </a:effectLst>
        </p:spPr>
        <p:txBody>
          <a:bodyPr>
            <a:normAutofit/>
          </a:bodyPr>
          <a:lstStyle/>
          <a:p>
            <a:r>
              <a:rPr lang="zh-CN" altLang="en-US" sz="2400" dirty="0"/>
              <a:t>几何处理阶段的目的：</a:t>
            </a:r>
            <a:endParaRPr lang="en-US" altLang="zh-CN" sz="2400" dirty="0"/>
          </a:p>
          <a:p>
            <a:pPr lvl="1">
              <a:buClr>
                <a:schemeClr val="tx1"/>
              </a:buClr>
            </a:pPr>
            <a:r>
              <a:rPr lang="zh-CN" altLang="en-US" sz="1800" dirty="0"/>
              <a:t>确定哪些几何对象要被显示，并把明暗值或者颜色值赋给其顶点</a:t>
            </a:r>
            <a:endParaRPr lang="en-US" altLang="zh-CN" sz="1800" dirty="0"/>
          </a:p>
          <a:p>
            <a:pPr lvl="1">
              <a:buClr>
                <a:schemeClr val="tx1"/>
              </a:buClr>
            </a:pPr>
            <a:endParaRPr lang="en-US" altLang="zh-CN" sz="2400" dirty="0"/>
          </a:p>
          <a:p>
            <a:r>
              <a:rPr lang="zh-CN" altLang="en-US" sz="2400" dirty="0"/>
              <a:t>几何处理的</a:t>
            </a:r>
            <a:r>
              <a:rPr lang="en-US" altLang="zh-CN" sz="2400" dirty="0"/>
              <a:t>4</a:t>
            </a:r>
            <a:r>
              <a:rPr lang="zh-CN" altLang="en-US" sz="2400" dirty="0"/>
              <a:t>个处理过程：</a:t>
            </a:r>
            <a:endParaRPr lang="en-US" altLang="zh-CN" sz="2400" dirty="0"/>
          </a:p>
          <a:p>
            <a:pPr lvl="1"/>
            <a:r>
              <a:rPr lang="zh-CN" altLang="en-US" sz="1800" dirty="0"/>
              <a:t>投影：</a:t>
            </a:r>
            <a:endParaRPr lang="en-US" altLang="zh-CN" sz="1800" dirty="0"/>
          </a:p>
          <a:p>
            <a:pPr lvl="2"/>
            <a:r>
              <a:rPr lang="zh-CN" altLang="en-US" sz="1600" dirty="0"/>
              <a:t>模型－视图变换，将顶点变换至相机坐标系</a:t>
            </a:r>
            <a:endParaRPr lang="en-US" altLang="zh-CN" sz="1600" dirty="0"/>
          </a:p>
          <a:p>
            <a:pPr lvl="2">
              <a:buClr>
                <a:schemeClr val="tx1"/>
              </a:buClr>
            </a:pPr>
            <a:r>
              <a:rPr lang="zh-CN" altLang="en-US" sz="1600" dirty="0"/>
              <a:t>投影规范化，将顶点变换至规范的视见体内</a:t>
            </a:r>
            <a:endParaRPr lang="en-US" altLang="zh-CN" sz="1600" dirty="0"/>
          </a:p>
          <a:p>
            <a:pPr lvl="1">
              <a:buClr>
                <a:schemeClr val="tx1"/>
              </a:buClr>
            </a:pPr>
            <a:r>
              <a:rPr lang="zh-CN" altLang="en-US" sz="1800" dirty="0"/>
              <a:t>图元组装：把顶点组合成对象</a:t>
            </a:r>
            <a:endParaRPr lang="en-US" altLang="zh-CN" sz="1800" dirty="0"/>
          </a:p>
          <a:p>
            <a:pPr lvl="1">
              <a:buClr>
                <a:schemeClr val="tx1"/>
              </a:buClr>
            </a:pPr>
            <a:r>
              <a:rPr lang="zh-CN" altLang="en-US" sz="1800" dirty="0">
                <a:solidFill>
                  <a:srgbClr val="0000FF"/>
                </a:solidFill>
              </a:rPr>
              <a:t>裁剪：将位于视见体外的几何图元进行裁剪</a:t>
            </a:r>
            <a:endParaRPr lang="en-US" altLang="zh-CN" sz="1800" dirty="0">
              <a:solidFill>
                <a:srgbClr val="0000FF"/>
              </a:solidFill>
            </a:endParaRPr>
          </a:p>
          <a:p>
            <a:pPr lvl="1">
              <a:buClr>
                <a:schemeClr val="tx1"/>
              </a:buClr>
            </a:pPr>
            <a:r>
              <a:rPr lang="zh-CN" altLang="en-US" sz="1800" dirty="0"/>
              <a:t>明暗处理：模拟光照效果，确定最终颜色</a:t>
            </a:r>
            <a:endParaRPr lang="en-US" altLang="zh-CN" sz="1800" dirty="0"/>
          </a:p>
          <a:p>
            <a:pPr lvl="1">
              <a:buClr>
                <a:schemeClr val="tx1"/>
              </a:buClr>
            </a:pPr>
            <a:endParaRPr lang="en-US" altLang="zh-CN" sz="2400" dirty="0"/>
          </a:p>
          <a:p>
            <a:r>
              <a:rPr lang="zh-CN" altLang="en-US" sz="2400" dirty="0"/>
              <a:t>几何处理阶段针对三维顶点进行处理</a:t>
            </a:r>
            <a:endParaRPr lang="en-US" altLang="zh-CN" sz="2400" dirty="0"/>
          </a:p>
          <a:p>
            <a:pPr lvl="1">
              <a:buClr>
                <a:schemeClr val="tx1"/>
              </a:buClr>
            </a:pPr>
            <a:r>
              <a:rPr lang="zh-CN" altLang="en-US" sz="1800" dirty="0"/>
              <a:t>主要是浮点数运算</a:t>
            </a: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纹理坐标</a:t>
            </a:r>
          </a:p>
        </p:txBody>
      </p:sp>
      <p:sp>
        <p:nvSpPr>
          <p:cNvPr id="3" name="内容占位符 2"/>
          <p:cNvSpPr>
            <a:spLocks noGrp="1"/>
          </p:cNvSpPr>
          <p:nvPr>
            <p:ph idx="1"/>
          </p:nvPr>
        </p:nvSpPr>
        <p:spPr/>
        <p:txBody>
          <a:bodyPr/>
          <a:lstStyle/>
          <a:p>
            <a:pPr>
              <a:buClr>
                <a:srgbClr val="94003F"/>
              </a:buClr>
            </a:pPr>
            <a:r>
              <a:rPr lang="zh-CN" altLang="en-US" sz="2400" dirty="0"/>
              <a:t>基于参数纹理坐标，把纹理坐标作为顶点的属性</a:t>
            </a:r>
            <a:endParaRPr lang="en-US" altLang="zh-CN" sz="2400" dirty="0"/>
          </a:p>
          <a:p>
            <a:pPr>
              <a:buClr>
                <a:srgbClr val="94003F"/>
              </a:buClr>
            </a:pPr>
            <a:r>
              <a:rPr lang="zh-CN" altLang="en-US" sz="2400" dirty="0"/>
              <a:t>将纹理坐标传送到顶点着色器中，</a:t>
            </a:r>
            <a:r>
              <a:rPr lang="zh-CN" altLang="en-US" sz="2400" dirty="0">
                <a:solidFill>
                  <a:srgbClr val="0000FF"/>
                </a:solidFill>
              </a:rPr>
              <a:t>顶点纹理坐标经过光栅化模块的插值计算得到片元的纹理坐标</a:t>
            </a:r>
            <a:endParaRPr lang="en-US" altLang="zh-CN" sz="2400" dirty="0">
              <a:solidFill>
                <a:srgbClr val="0000FF"/>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40</a:t>
            </a:fld>
            <a:endParaRPr lang="zh-CN" altLang="en-US">
              <a:solidFill>
                <a:prstClr val="black"/>
              </a:solidFill>
            </a:endParaRPr>
          </a:p>
        </p:txBody>
      </p:sp>
      <p:pic>
        <p:nvPicPr>
          <p:cNvPr id="5" name="图片 4"/>
          <p:cNvPicPr>
            <a:picLocks noChangeAspect="1"/>
          </p:cNvPicPr>
          <p:nvPr/>
        </p:nvPicPr>
        <p:blipFill>
          <a:blip r:embed="rId2"/>
          <a:stretch>
            <a:fillRect/>
          </a:stretch>
        </p:blipFill>
        <p:spPr>
          <a:xfrm>
            <a:off x="724358" y="2594862"/>
            <a:ext cx="7583073" cy="360367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纹理采样器</a:t>
            </a:r>
          </a:p>
        </p:txBody>
      </p:sp>
      <p:sp>
        <p:nvSpPr>
          <p:cNvPr id="3" name="内容占位符 2"/>
          <p:cNvSpPr>
            <a:spLocks noGrp="1"/>
          </p:cNvSpPr>
          <p:nvPr>
            <p:ph idx="1"/>
          </p:nvPr>
        </p:nvSpPr>
        <p:spPr/>
        <p:txBody>
          <a:bodyPr>
            <a:normAutofit lnSpcReduction="10000"/>
          </a:bodyPr>
          <a:lstStyle/>
          <a:p>
            <a:pPr>
              <a:buClr>
                <a:srgbClr val="94003F"/>
              </a:buClr>
            </a:pPr>
            <a:r>
              <a:rPr lang="zh-CN" altLang="en-US" sz="2400" dirty="0"/>
              <a:t>顶点着色器只关心纹理坐标，与纹理对象没有任何关系</a:t>
            </a:r>
            <a:endParaRPr lang="en-US" altLang="zh-CN" sz="2400" dirty="0"/>
          </a:p>
          <a:p>
            <a:pPr lvl="1">
              <a:buClr>
                <a:srgbClr val="94003F"/>
              </a:buClr>
            </a:pPr>
            <a:r>
              <a:rPr lang="zh-CN" altLang="en-US" sz="1800" dirty="0"/>
              <a:t>只有在片元着色器中把颜色赋给片元时才需要用到纹理本身</a:t>
            </a:r>
            <a:endParaRPr lang="en-US" altLang="zh-CN" sz="1800" dirty="0"/>
          </a:p>
          <a:p>
            <a:pPr>
              <a:buClr>
                <a:srgbClr val="94003F"/>
              </a:buClr>
            </a:pPr>
            <a:endParaRPr lang="en-US" altLang="zh-CN" sz="2400" dirty="0"/>
          </a:p>
          <a:p>
            <a:pPr>
              <a:buClr>
                <a:srgbClr val="94003F"/>
              </a:buClr>
            </a:pPr>
            <a:r>
              <a:rPr lang="zh-CN" altLang="en-US" sz="2400" dirty="0"/>
              <a:t>将所有与纹理相关的东西关联起来的关键是一个称为</a:t>
            </a:r>
            <a:r>
              <a:rPr lang="zh-CN" altLang="en-US" sz="2400" dirty="0">
                <a:solidFill>
                  <a:srgbClr val="0000FF"/>
                </a:solidFill>
              </a:rPr>
              <a:t>采样器（</a:t>
            </a:r>
            <a:r>
              <a:rPr lang="en-US" altLang="zh-CN" sz="2400" dirty="0">
                <a:solidFill>
                  <a:srgbClr val="0000FF"/>
                </a:solidFill>
              </a:rPr>
              <a:t>sampler</a:t>
            </a:r>
            <a:r>
              <a:rPr lang="zh-CN" altLang="en-US" sz="2400" dirty="0">
                <a:solidFill>
                  <a:srgbClr val="0000FF"/>
                </a:solidFill>
              </a:rPr>
              <a:t>）</a:t>
            </a:r>
            <a:r>
              <a:rPr lang="zh-CN" altLang="en-US" sz="2400" dirty="0"/>
              <a:t>的新的变量类型</a:t>
            </a:r>
            <a:endParaRPr lang="en-US" altLang="zh-CN" sz="2400" dirty="0"/>
          </a:p>
          <a:p>
            <a:pPr lvl="1">
              <a:buClr>
                <a:srgbClr val="94003F"/>
              </a:buClr>
            </a:pPr>
            <a:r>
              <a:rPr lang="zh-CN" altLang="en-US" sz="1800" dirty="0"/>
              <a:t>它通常只出现在片元着色器中</a:t>
            </a:r>
            <a:endParaRPr lang="en-US" altLang="zh-CN" sz="1800" dirty="0"/>
          </a:p>
          <a:p>
            <a:pPr lvl="1">
              <a:buClr>
                <a:srgbClr val="94003F"/>
              </a:buClr>
            </a:pPr>
            <a:r>
              <a:rPr lang="zh-CN" altLang="en-US" sz="1800" dirty="0"/>
              <a:t>通过采样器来访问纹理对象，包括它的所有参数</a:t>
            </a:r>
            <a:endParaRPr lang="en-US" altLang="zh-CN" sz="1800" dirty="0"/>
          </a:p>
          <a:p>
            <a:pPr>
              <a:buClr>
                <a:srgbClr val="94003F"/>
              </a:buClr>
            </a:pPr>
            <a:endParaRPr lang="en-US" altLang="zh-CN" sz="2400" b="1" dirty="0"/>
          </a:p>
          <a:p>
            <a:pPr>
              <a:buClr>
                <a:srgbClr val="94003F"/>
              </a:buClr>
            </a:pPr>
            <a:r>
              <a:rPr lang="zh-CN" altLang="en-US" sz="2400" dirty="0"/>
              <a:t>采样器的类型说明了要访问的纹理类型：</a:t>
            </a:r>
            <a:endParaRPr lang="en-US" altLang="zh-CN" sz="2400" dirty="0"/>
          </a:p>
          <a:p>
            <a:pPr lvl="1">
              <a:buClr>
                <a:srgbClr val="94003F"/>
              </a:buClr>
            </a:pPr>
            <a:r>
              <a:rPr lang="zh-CN" altLang="en-US" sz="1800" dirty="0"/>
              <a:t>一维纹理（</a:t>
            </a:r>
            <a:r>
              <a:rPr lang="en-US" altLang="zh-CN" sz="1800" dirty="0"/>
              <a:t>sampler1D</a:t>
            </a:r>
            <a:r>
              <a:rPr lang="zh-CN" altLang="en-US" sz="1800" dirty="0"/>
              <a:t>）</a:t>
            </a:r>
            <a:endParaRPr lang="en-US" altLang="zh-CN" sz="1800" dirty="0"/>
          </a:p>
          <a:p>
            <a:pPr lvl="1">
              <a:buClr>
                <a:srgbClr val="94003F"/>
              </a:buClr>
            </a:pPr>
            <a:r>
              <a:rPr lang="zh-CN" altLang="en-US" sz="1800" dirty="0"/>
              <a:t>二维纹理（</a:t>
            </a:r>
            <a:r>
              <a:rPr lang="en-US" altLang="zh-CN" sz="1800" dirty="0"/>
              <a:t>sampler2D</a:t>
            </a:r>
            <a:r>
              <a:rPr lang="zh-CN" altLang="en-US" sz="1800" dirty="0"/>
              <a:t>）</a:t>
            </a:r>
            <a:endParaRPr lang="en-US" altLang="zh-CN" sz="1800" dirty="0"/>
          </a:p>
          <a:p>
            <a:pPr lvl="1">
              <a:buClr>
                <a:srgbClr val="94003F"/>
              </a:buClr>
            </a:pPr>
            <a:r>
              <a:rPr lang="zh-CN" altLang="en-US" sz="1800" dirty="0"/>
              <a:t>三维纹理（</a:t>
            </a:r>
            <a:r>
              <a:rPr lang="en-US" altLang="zh-CN" sz="1800" dirty="0"/>
              <a:t>sampler3D</a:t>
            </a:r>
            <a:r>
              <a:rPr lang="zh-CN" altLang="en-US" sz="1800" dirty="0"/>
              <a:t>）</a:t>
            </a:r>
            <a:endParaRPr lang="en-US" altLang="zh-CN" sz="1800" dirty="0"/>
          </a:p>
          <a:p>
            <a:pPr lvl="1">
              <a:buClr>
                <a:srgbClr val="94003F"/>
              </a:buClr>
            </a:pPr>
            <a:r>
              <a:rPr lang="zh-CN" altLang="en-US" sz="1800" dirty="0"/>
              <a:t>一些特殊的纹理类型，如立方体贴图纹理（</a:t>
            </a:r>
            <a:r>
              <a:rPr lang="en-US" altLang="zh-CN" sz="1800" dirty="0"/>
              <a:t> </a:t>
            </a:r>
            <a:r>
              <a:rPr lang="en-US" altLang="zh-CN" sz="1800" dirty="0" err="1"/>
              <a:t>samplerCube</a:t>
            </a:r>
            <a:r>
              <a:rPr lang="en-US" altLang="zh-CN" sz="1800" dirty="0"/>
              <a:t> </a:t>
            </a:r>
            <a:r>
              <a:rPr lang="zh-CN" altLang="en-US" sz="1800" dirty="0"/>
              <a:t>）</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41</a:t>
            </a:fld>
            <a:endParaRPr lang="zh-CN" altLang="en-US">
              <a:solidFill>
                <a:prstClr val="black"/>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插值</a:t>
            </a:r>
          </a:p>
        </p:txBody>
      </p:sp>
      <p:sp>
        <p:nvSpPr>
          <p:cNvPr id="3" name="内容占位符 2"/>
          <p:cNvSpPr>
            <a:spLocks noGrp="1"/>
          </p:cNvSpPr>
          <p:nvPr>
            <p:ph idx="1"/>
          </p:nvPr>
        </p:nvSpPr>
        <p:spPr/>
        <p:txBody>
          <a:bodyPr/>
          <a:lstStyle/>
          <a:p>
            <a:pPr>
              <a:buClr>
                <a:srgbClr val="94003F"/>
              </a:buClr>
            </a:pPr>
            <a:r>
              <a:rPr lang="en-US" altLang="zh-CN" sz="2400" dirty="0"/>
              <a:t>OpenGL</a:t>
            </a:r>
            <a:r>
              <a:rPr lang="zh-CN" altLang="en-US" sz="2400" dirty="0"/>
              <a:t>应用</a:t>
            </a:r>
            <a:r>
              <a:rPr lang="zh-CN" altLang="en-US" sz="2400" dirty="0">
                <a:solidFill>
                  <a:srgbClr val="0000FF"/>
                </a:solidFill>
              </a:rPr>
              <a:t>双线性插值</a:t>
            </a:r>
            <a:r>
              <a:rPr lang="zh-CN" altLang="en-US" sz="2400" dirty="0"/>
              <a:t>从给定的纹理坐标中求出适当的纹理元素</a:t>
            </a:r>
            <a:endParaRPr lang="en-US" altLang="zh-CN" sz="2400" dirty="0"/>
          </a:p>
          <a:p>
            <a:pPr>
              <a:buClr>
                <a:srgbClr val="94003F"/>
              </a:buClr>
            </a:pPr>
            <a:r>
              <a:rPr lang="zh-CN" altLang="en-US" sz="2400" dirty="0"/>
              <a:t>可以只应用纹理的一部分</a:t>
            </a:r>
            <a:endParaRPr lang="en-US" altLang="zh-CN" sz="1600" dirty="0"/>
          </a:p>
          <a:p>
            <a:pPr lvl="1">
              <a:buClr>
                <a:srgbClr val="94003F"/>
              </a:buClr>
            </a:pPr>
            <a:r>
              <a:rPr lang="zh-CN" altLang="en-US" sz="1800" dirty="0"/>
              <a:t>方法是只应用纹理坐标的一部分，如最大纹理坐标为</a:t>
            </a:r>
            <a:r>
              <a:rPr lang="en-US" altLang="zh-CN" sz="1800" dirty="0"/>
              <a:t>(0.5,0.5</a:t>
            </a:r>
            <a:r>
              <a:rPr lang="zh-CN" altLang="en-US" sz="1800" dirty="0"/>
              <a:t>）</a:t>
            </a:r>
            <a:endParaRPr lang="en-US" altLang="zh-CN" sz="1800" dirty="0"/>
          </a:p>
          <a:p>
            <a:pPr lvl="1">
              <a:buClr>
                <a:srgbClr val="94003F"/>
              </a:buClr>
            </a:pPr>
            <a:r>
              <a:rPr lang="zh-CN" altLang="en-US" sz="1800" dirty="0"/>
              <a:t>将棋盘纹理映射到一个四边形上：</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42</a:t>
            </a:fld>
            <a:endParaRPr lang="zh-CN" altLang="en-US">
              <a:solidFill>
                <a:prstClr val="black"/>
              </a:solidFill>
            </a:endParaRPr>
          </a:p>
        </p:txBody>
      </p:sp>
      <p:pic>
        <p:nvPicPr>
          <p:cNvPr id="5" name="图片 4"/>
          <p:cNvPicPr>
            <a:picLocks noChangeAspect="1"/>
          </p:cNvPicPr>
          <p:nvPr/>
        </p:nvPicPr>
        <p:blipFill>
          <a:blip r:embed="rId2"/>
          <a:stretch>
            <a:fillRect/>
          </a:stretch>
        </p:blipFill>
        <p:spPr>
          <a:xfrm>
            <a:off x="1269931" y="3188345"/>
            <a:ext cx="6477414" cy="298202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变形</a:t>
            </a:r>
          </a:p>
        </p:txBody>
      </p:sp>
      <p:sp>
        <p:nvSpPr>
          <p:cNvPr id="3" name="内容占位符 2"/>
          <p:cNvSpPr>
            <a:spLocks noGrp="1"/>
          </p:cNvSpPr>
          <p:nvPr>
            <p:ph idx="1"/>
          </p:nvPr>
        </p:nvSpPr>
        <p:spPr/>
        <p:txBody>
          <a:bodyPr/>
          <a:lstStyle/>
          <a:p>
            <a:pPr>
              <a:buClr>
                <a:srgbClr val="94003F"/>
              </a:buClr>
            </a:pPr>
            <a:r>
              <a:rPr lang="zh-CN" altLang="en-US" sz="2400" dirty="0"/>
              <a:t>对于一般的多边形，必须重新确定顶点的纹理坐标</a:t>
            </a:r>
            <a:endParaRPr lang="en-US" altLang="zh-CN" sz="2400" dirty="0"/>
          </a:p>
          <a:p>
            <a:pPr lvl="1">
              <a:buClr>
                <a:srgbClr val="94003F"/>
              </a:buClr>
            </a:pPr>
            <a:r>
              <a:rPr lang="zh-CN" altLang="en-US" sz="1800" dirty="0"/>
              <a:t>使用同一纹理进行纹理映射，可能会出现变形</a:t>
            </a:r>
            <a:endParaRPr lang="en-US" altLang="zh-CN" sz="1800" dirty="0"/>
          </a:p>
          <a:p>
            <a:pPr lvl="1">
              <a:buClr>
                <a:srgbClr val="94003F"/>
              </a:buClr>
            </a:pPr>
            <a:r>
              <a:rPr lang="zh-CN" altLang="en-US" sz="1800" dirty="0"/>
              <a:t>下图显示了是用不同纹理坐标的结果</a:t>
            </a:r>
            <a:endParaRPr lang="en-US" altLang="zh-CN" sz="1800" dirty="0"/>
          </a:p>
          <a:p>
            <a:pPr lvl="1">
              <a:buClr>
                <a:srgbClr val="94003F"/>
              </a:buClr>
            </a:pPr>
            <a:r>
              <a:rPr lang="zh-CN" altLang="en-US" sz="1800" dirty="0"/>
              <a:t>梯形出现失真的情况是因为被当做两个三角形进行绘制</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43</a:t>
            </a:fld>
            <a:endParaRPr lang="zh-CN" altLang="en-US">
              <a:solidFill>
                <a:prstClr val="black"/>
              </a:solidFill>
            </a:endParaRPr>
          </a:p>
        </p:txBody>
      </p:sp>
      <p:pic>
        <p:nvPicPr>
          <p:cNvPr id="6" name="图片 5"/>
          <p:cNvPicPr>
            <a:picLocks noChangeAspect="1"/>
          </p:cNvPicPr>
          <p:nvPr/>
        </p:nvPicPr>
        <p:blipFill>
          <a:blip r:embed="rId2"/>
          <a:stretch>
            <a:fillRect/>
          </a:stretch>
        </p:blipFill>
        <p:spPr>
          <a:xfrm>
            <a:off x="870670" y="3260770"/>
            <a:ext cx="7402659" cy="2407399"/>
          </a:xfrm>
          <a:prstGeom prst="rect">
            <a:avLst/>
          </a:prstGeom>
        </p:spPr>
      </p:pic>
      <p:pic>
        <p:nvPicPr>
          <p:cNvPr id="7" name="图片 4"/>
          <p:cNvPicPr>
            <a:picLocks noChangeAspect="1"/>
          </p:cNvPicPr>
          <p:nvPr/>
        </p:nvPicPr>
        <p:blipFill rotWithShape="1">
          <a:blip r:embed="rId3"/>
          <a:srcRect r="54835" b="11212"/>
          <a:stretch>
            <a:fillRect/>
          </a:stretch>
        </p:blipFill>
        <p:spPr>
          <a:xfrm>
            <a:off x="7146967" y="1678266"/>
            <a:ext cx="1368383" cy="1238413"/>
          </a:xfrm>
          <a:prstGeom prst="rect">
            <a:avLst/>
          </a:prstGeom>
        </p:spPr>
      </p:pic>
      <p:sp>
        <p:nvSpPr>
          <p:cNvPr id="5" name="TextBox 4"/>
          <p:cNvSpPr txBox="1"/>
          <p:nvPr/>
        </p:nvSpPr>
        <p:spPr>
          <a:xfrm>
            <a:off x="3307976" y="5889366"/>
            <a:ext cx="2954655" cy="369332"/>
          </a:xfrm>
          <a:prstGeom prst="rect">
            <a:avLst/>
          </a:prstGeom>
          <a:noFill/>
        </p:spPr>
        <p:txBody>
          <a:bodyPr wrap="none" rtlCol="0">
            <a:spAutoFit/>
          </a:bodyPr>
          <a:lstStyle/>
          <a:p>
            <a:r>
              <a:rPr lang="zh-CN" altLang="en-US" dirty="0">
                <a:solidFill>
                  <a:srgbClr val="0000FF"/>
                </a:solidFill>
              </a:rPr>
              <a:t>分别采用了何种纹理映射？</a:t>
            </a:r>
            <a:endParaRPr lang="en-US" dirty="0">
              <a:solidFill>
                <a:srgbClr val="0000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纹理参数</a:t>
            </a:r>
          </a:p>
        </p:txBody>
      </p:sp>
      <p:sp>
        <p:nvSpPr>
          <p:cNvPr id="3" name="内容占位符 2"/>
          <p:cNvSpPr>
            <a:spLocks noGrp="1"/>
          </p:cNvSpPr>
          <p:nvPr>
            <p:ph idx="1"/>
          </p:nvPr>
        </p:nvSpPr>
        <p:spPr>
          <a:xfrm>
            <a:off x="628650" y="1316831"/>
            <a:ext cx="7886700" cy="5379804"/>
          </a:xfrm>
        </p:spPr>
        <p:txBody>
          <a:bodyPr>
            <a:normAutofit/>
          </a:bodyPr>
          <a:lstStyle/>
          <a:p>
            <a:pPr>
              <a:buClr>
                <a:srgbClr val="94003F"/>
              </a:buClr>
            </a:pPr>
            <a:r>
              <a:rPr lang="en-US" altLang="zh-CN" sz="2400" dirty="0"/>
              <a:t>OpenGL</a:t>
            </a:r>
            <a:r>
              <a:rPr lang="zh-CN" altLang="en-US" sz="2400" dirty="0"/>
              <a:t>中有许多办法确定纹理的使用方式</a:t>
            </a:r>
            <a:endParaRPr lang="en-US" altLang="zh-CN" sz="2400" dirty="0"/>
          </a:p>
          <a:p>
            <a:pPr lvl="1">
              <a:buClr>
                <a:srgbClr val="94003F"/>
              </a:buClr>
            </a:pPr>
            <a:r>
              <a:rPr lang="en-US" altLang="zh-CN" sz="1800" dirty="0">
                <a:solidFill>
                  <a:srgbClr val="0000FF"/>
                </a:solidFill>
              </a:rPr>
              <a:t>Wrapping</a:t>
            </a:r>
            <a:r>
              <a:rPr lang="zh-CN" altLang="en-US" sz="1800" dirty="0">
                <a:solidFill>
                  <a:srgbClr val="0000FF"/>
                </a:solidFill>
              </a:rPr>
              <a:t>参数</a:t>
            </a:r>
            <a:r>
              <a:rPr lang="zh-CN" altLang="en-US" sz="1800" dirty="0"/>
              <a:t>确定当</a:t>
            </a:r>
            <a:r>
              <a:rPr lang="en-US" altLang="zh-CN" sz="1800" dirty="0"/>
              <a:t>s, t</a:t>
            </a:r>
            <a:r>
              <a:rPr lang="zh-CN" altLang="en-US" sz="1800" dirty="0"/>
              <a:t>的值超出</a:t>
            </a:r>
            <a:r>
              <a:rPr lang="en-US" altLang="zh-CN" sz="1800" dirty="0"/>
              <a:t>[0,1]</a:t>
            </a:r>
            <a:r>
              <a:rPr lang="zh-CN" altLang="en-US" sz="1800" dirty="0"/>
              <a:t>区间后的处理方法</a:t>
            </a:r>
            <a:endParaRPr lang="en-US" altLang="zh-CN" sz="1800" dirty="0"/>
          </a:p>
          <a:p>
            <a:pPr lvl="2">
              <a:buClr>
                <a:srgbClr val="94003F"/>
              </a:buClr>
            </a:pPr>
            <a:r>
              <a:rPr lang="zh-CN" altLang="en-US" sz="1600" dirty="0"/>
              <a:t>截断：若</a:t>
            </a:r>
            <a:r>
              <a:rPr lang="en-US" altLang="zh-CN" sz="1600" dirty="0"/>
              <a:t>s, t&gt;1</a:t>
            </a:r>
            <a:r>
              <a:rPr lang="zh-CN" altLang="en-US" sz="1600" dirty="0"/>
              <a:t>就取</a:t>
            </a:r>
            <a:r>
              <a:rPr lang="en-US" altLang="zh-CN" sz="1600" dirty="0"/>
              <a:t>1</a:t>
            </a:r>
            <a:r>
              <a:rPr lang="zh-CN" altLang="en-US" sz="1600" dirty="0"/>
              <a:t>，若</a:t>
            </a:r>
            <a:r>
              <a:rPr lang="en-US" altLang="zh-CN" sz="1600" dirty="0"/>
              <a:t>s, t&lt;0</a:t>
            </a:r>
            <a:r>
              <a:rPr lang="zh-CN" altLang="en-US" sz="1600" dirty="0"/>
              <a:t>就取</a:t>
            </a:r>
            <a:r>
              <a:rPr lang="en-US" altLang="zh-CN" sz="1600" dirty="0"/>
              <a:t>0</a:t>
            </a:r>
          </a:p>
          <a:p>
            <a:pPr lvl="2">
              <a:buClr>
                <a:srgbClr val="94003F"/>
              </a:buClr>
            </a:pPr>
            <a:r>
              <a:rPr lang="zh-CN" altLang="en-US" sz="1600" dirty="0"/>
              <a:t>重复：应用</a:t>
            </a:r>
            <a:r>
              <a:rPr lang="en-US" altLang="zh-CN" sz="1600" dirty="0"/>
              <a:t>s, t</a:t>
            </a:r>
            <a:r>
              <a:rPr lang="zh-CN" altLang="en-US" sz="1600" dirty="0"/>
              <a:t>模</a:t>
            </a:r>
            <a:r>
              <a:rPr lang="en-US" altLang="zh-CN" sz="1600" dirty="0"/>
              <a:t>1</a:t>
            </a:r>
            <a:r>
              <a:rPr lang="zh-CN" altLang="en-US" sz="1600" dirty="0"/>
              <a:t>的值</a:t>
            </a:r>
            <a:endParaRPr lang="en-US" altLang="zh-CN" sz="16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r>
              <a:rPr lang="en-US" altLang="zh-CN" sz="1800" dirty="0">
                <a:solidFill>
                  <a:srgbClr val="0000FF"/>
                </a:solidFill>
              </a:rPr>
              <a:t>Filter</a:t>
            </a:r>
            <a:r>
              <a:rPr lang="zh-CN" altLang="en-US" sz="1800" dirty="0">
                <a:solidFill>
                  <a:srgbClr val="0000FF"/>
                </a:solidFill>
              </a:rPr>
              <a:t>模式</a:t>
            </a:r>
            <a:r>
              <a:rPr lang="zh-CN" altLang="en-US" sz="1800" dirty="0"/>
              <a:t>决定了以何种方式对纹理进行采样</a:t>
            </a:r>
          </a:p>
          <a:p>
            <a:pPr lvl="1">
              <a:buClr>
                <a:srgbClr val="94003F"/>
              </a:buClr>
            </a:pPr>
            <a:r>
              <a:rPr lang="en-US" altLang="zh-CN" sz="1800" dirty="0" err="1">
                <a:solidFill>
                  <a:srgbClr val="0000FF"/>
                </a:solidFill>
              </a:rPr>
              <a:t>Mipmapping</a:t>
            </a:r>
            <a:r>
              <a:rPr lang="zh-CN" altLang="en-US" sz="1800" dirty="0">
                <a:solidFill>
                  <a:srgbClr val="0000FF"/>
                </a:solidFill>
              </a:rPr>
              <a:t>技术</a:t>
            </a:r>
            <a:r>
              <a:rPr lang="zh-CN" altLang="en-US" sz="1800" dirty="0"/>
              <a:t>使得能以不同的分辨率应用纹理</a:t>
            </a:r>
          </a:p>
          <a:p>
            <a:pPr lvl="1">
              <a:buClr>
                <a:srgbClr val="94003F"/>
              </a:buClr>
            </a:pPr>
            <a:r>
              <a:rPr lang="zh-CN" altLang="en-US" sz="1800" dirty="0">
                <a:solidFill>
                  <a:srgbClr val="0000FF"/>
                </a:solidFill>
              </a:rPr>
              <a:t>绘制模式</a:t>
            </a:r>
            <a:r>
              <a:rPr lang="zh-CN" altLang="en-US" sz="1800" dirty="0"/>
              <a:t>确定纹理映射与明暗处理的交互作用</a:t>
            </a:r>
            <a:endParaRPr lang="en-US" altLang="zh-CN" sz="1800" dirty="0"/>
          </a:p>
          <a:p>
            <a:pPr lvl="1">
              <a:buClr>
                <a:srgbClr val="94003F"/>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44</a:t>
            </a:fld>
            <a:endParaRPr lang="zh-CN" altLang="en-US">
              <a:solidFill>
                <a:prstClr val="black"/>
              </a:solidFill>
            </a:endParaRPr>
          </a:p>
        </p:txBody>
      </p:sp>
      <p:sp>
        <p:nvSpPr>
          <p:cNvPr id="5" name="矩形 6"/>
          <p:cNvSpPr/>
          <p:nvPr/>
        </p:nvSpPr>
        <p:spPr>
          <a:xfrm>
            <a:off x="1233801" y="2729025"/>
            <a:ext cx="6395724"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(GL_TEXTURE_2D,</a:t>
            </a:r>
            <a:r>
              <a:rPr lang="zh-CN" altLang="en-US" sz="1600" dirty="0"/>
              <a:t> </a:t>
            </a:r>
            <a:r>
              <a:rPr lang="en-US" altLang="zh-CN" sz="1600" dirty="0"/>
              <a:t>GL_TEXTURE_WRAP_S,</a:t>
            </a:r>
            <a:r>
              <a:rPr lang="zh-CN" altLang="en-US" sz="1600" dirty="0"/>
              <a:t> </a:t>
            </a:r>
            <a:r>
              <a:rPr lang="en-US" altLang="zh-CN" sz="1600" dirty="0"/>
              <a:t>GL_CLAMP)</a:t>
            </a:r>
          </a:p>
        </p:txBody>
      </p:sp>
      <p:sp>
        <p:nvSpPr>
          <p:cNvPr id="6" name="矩形 6"/>
          <p:cNvSpPr/>
          <p:nvPr/>
        </p:nvSpPr>
        <p:spPr>
          <a:xfrm>
            <a:off x="1233800" y="3144077"/>
            <a:ext cx="6395725"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(GL_TEXTURE_2D,</a:t>
            </a:r>
            <a:r>
              <a:rPr lang="zh-CN" altLang="en-US" sz="1600" dirty="0"/>
              <a:t> </a:t>
            </a:r>
            <a:r>
              <a:rPr lang="en-US" altLang="zh-CN" sz="1600" dirty="0"/>
              <a:t>GL_TEXTURE_WRAP_T,</a:t>
            </a:r>
            <a:r>
              <a:rPr lang="zh-CN" altLang="en-US" sz="1600" dirty="0"/>
              <a:t> </a:t>
            </a:r>
            <a:r>
              <a:rPr lang="en-US" altLang="zh-CN" sz="1600" dirty="0"/>
              <a:t>GL_REPEAT)</a:t>
            </a:r>
            <a:endParaRPr lang="en-US" altLang="zh-CN" sz="2600" dirty="0"/>
          </a:p>
        </p:txBody>
      </p:sp>
      <p:pic>
        <p:nvPicPr>
          <p:cNvPr id="7" name="图片 4"/>
          <p:cNvPicPr>
            <a:picLocks noChangeAspect="1"/>
          </p:cNvPicPr>
          <p:nvPr/>
        </p:nvPicPr>
        <p:blipFill>
          <a:blip r:embed="rId2"/>
          <a:stretch>
            <a:fillRect/>
          </a:stretch>
        </p:blipFill>
        <p:spPr>
          <a:xfrm>
            <a:off x="1440581" y="3542567"/>
            <a:ext cx="5315780" cy="187441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纹理采样</a:t>
            </a:r>
          </a:p>
        </p:txBody>
      </p:sp>
      <p:sp>
        <p:nvSpPr>
          <p:cNvPr id="3" name="内容占位符 2"/>
          <p:cNvSpPr>
            <a:spLocks noGrp="1"/>
          </p:cNvSpPr>
          <p:nvPr>
            <p:ph idx="1"/>
          </p:nvPr>
        </p:nvSpPr>
        <p:spPr/>
        <p:txBody>
          <a:bodyPr/>
          <a:lstStyle/>
          <a:p>
            <a:pPr>
              <a:buClr>
                <a:srgbClr val="94003F"/>
              </a:buClr>
            </a:pPr>
            <a:r>
              <a:rPr lang="zh-CN" altLang="en-US" sz="2400" dirty="0"/>
              <a:t>当把纹理坐标映射到纹素数组时，正好得到对应纹素的中心位置，这种情况很少出现</a:t>
            </a:r>
            <a:endParaRPr lang="en-US" altLang="zh-CN" sz="2400" dirty="0"/>
          </a:p>
          <a:p>
            <a:pPr>
              <a:buClr>
                <a:srgbClr val="94003F"/>
              </a:buClr>
            </a:pPr>
            <a:r>
              <a:rPr lang="zh-CN" altLang="en-US" sz="2400" dirty="0"/>
              <a:t>解决方法：</a:t>
            </a:r>
            <a:endParaRPr lang="en-US" altLang="zh-CN" sz="2400" dirty="0"/>
          </a:p>
          <a:p>
            <a:pPr lvl="1">
              <a:buClr>
                <a:srgbClr val="94003F"/>
              </a:buClr>
            </a:pPr>
            <a:r>
              <a:rPr lang="zh-CN" altLang="en-US" dirty="0"/>
              <a:t>点采样</a:t>
            </a:r>
            <a:endParaRPr lang="en-US" altLang="zh-CN" dirty="0"/>
          </a:p>
          <a:p>
            <a:pPr lvl="2">
              <a:buClr>
                <a:srgbClr val="94003F"/>
              </a:buClr>
            </a:pPr>
            <a:r>
              <a:rPr lang="zh-CN" altLang="en-US" sz="1600" dirty="0"/>
              <a:t>找到一个纹素的位置，使其最佳逼近通过光栅化模块插值计算的纹理坐标</a:t>
            </a:r>
            <a:endParaRPr lang="en-US" altLang="zh-CN" sz="1600" dirty="0"/>
          </a:p>
          <a:p>
            <a:pPr lvl="2">
              <a:buClr>
                <a:srgbClr val="94003F"/>
              </a:buClr>
            </a:pPr>
            <a:r>
              <a:rPr lang="zh-CN" altLang="en-US" sz="1600" dirty="0"/>
              <a:t>容易产生走样误差</a:t>
            </a:r>
            <a:endParaRPr lang="en-US" altLang="zh-CN" sz="1600" dirty="0"/>
          </a:p>
          <a:p>
            <a:pPr lvl="1">
              <a:buClr>
                <a:srgbClr val="94003F"/>
              </a:buClr>
            </a:pPr>
            <a:r>
              <a:rPr lang="zh-CN" altLang="en-US" dirty="0"/>
              <a:t>线性滤波</a:t>
            </a:r>
            <a:endParaRPr lang="en-US" altLang="zh-CN" dirty="0"/>
          </a:p>
          <a:p>
            <a:pPr lvl="2">
              <a:buClr>
                <a:srgbClr val="94003F"/>
              </a:buClr>
            </a:pPr>
            <a:r>
              <a:rPr lang="zh-CN" altLang="en-US" sz="1600" dirty="0"/>
              <a:t>对最靠近它周围的一组纹素计算加权平均，并把该值作为纹理坐标映射到纹素数组时的纹素值</a:t>
            </a:r>
            <a:endParaRPr lang="en-US" altLang="zh-CN" sz="1600" dirty="0"/>
          </a:p>
          <a:p>
            <a:pPr lvl="1">
              <a:buClr>
                <a:srgbClr val="94003F"/>
              </a:buClr>
            </a:pP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45</a:t>
            </a:fld>
            <a:endParaRPr lang="zh-CN" altLang="en-US">
              <a:solidFill>
                <a:prstClr val="black"/>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127" y="4445907"/>
            <a:ext cx="3504131" cy="204696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t="15073" b="17150"/>
          <a:stretch>
            <a:fillRect/>
          </a:stretch>
        </p:blipFill>
        <p:spPr>
          <a:xfrm>
            <a:off x="833625" y="2046515"/>
            <a:ext cx="7742579" cy="1948927"/>
          </a:xfrm>
          <a:prstGeom prst="rect">
            <a:avLst/>
          </a:prstGeom>
        </p:spPr>
      </p:pic>
      <p:sp>
        <p:nvSpPr>
          <p:cNvPr id="2" name="标题 1"/>
          <p:cNvSpPr>
            <a:spLocks noGrp="1"/>
          </p:cNvSpPr>
          <p:nvPr>
            <p:ph type="title"/>
          </p:nvPr>
        </p:nvSpPr>
        <p:spPr/>
        <p:txBody>
          <a:bodyPr/>
          <a:lstStyle/>
          <a:p>
            <a:r>
              <a:rPr lang="zh-CN" altLang="en-US" dirty="0"/>
              <a:t>放大与缩小</a:t>
            </a:r>
          </a:p>
        </p:txBody>
      </p:sp>
      <p:sp>
        <p:nvSpPr>
          <p:cNvPr id="3" name="内容占位符 2"/>
          <p:cNvSpPr>
            <a:spLocks noGrp="1"/>
          </p:cNvSpPr>
          <p:nvPr>
            <p:ph idx="1"/>
          </p:nvPr>
        </p:nvSpPr>
        <p:spPr/>
        <p:txBody>
          <a:bodyPr>
            <a:normAutofit/>
          </a:bodyPr>
          <a:lstStyle/>
          <a:p>
            <a:pPr>
              <a:buClr>
                <a:srgbClr val="94003F"/>
              </a:buClr>
            </a:pPr>
            <a:r>
              <a:rPr lang="zh-CN" altLang="en-US" sz="2400" dirty="0"/>
              <a:t>可以是多个像素覆盖一个纹理元素（放大），也可以是多个纹理元素覆盖一个像素（缩小）</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r>
              <a:rPr lang="zh-CN" altLang="en-US" sz="2400" dirty="0"/>
              <a:t>解决方法：</a:t>
            </a:r>
            <a:endParaRPr lang="en-US" altLang="zh-CN" sz="2400" dirty="0"/>
          </a:p>
          <a:p>
            <a:pPr lvl="1">
              <a:buClr>
                <a:srgbClr val="94003F"/>
              </a:buClr>
            </a:pPr>
            <a:r>
              <a:rPr lang="zh-CN" altLang="en-US" sz="1800" dirty="0"/>
              <a:t>应用点采样（最近纹理元素）或者线性滤波（</a:t>
            </a:r>
            <a:r>
              <a:rPr lang="en-US" altLang="zh-CN" sz="1800" dirty="0"/>
              <a:t>2x2</a:t>
            </a:r>
            <a:r>
              <a:rPr lang="zh-CN" altLang="en-US" sz="1800" dirty="0"/>
              <a:t>滤波）得到纹理值</a:t>
            </a:r>
            <a:endParaRPr lang="en-US" altLang="zh-CN" sz="1800" dirty="0"/>
          </a:p>
          <a:p>
            <a:pPr>
              <a:buClr>
                <a:srgbClr val="94003F"/>
              </a:buClr>
            </a:pPr>
            <a:endParaRPr lang="en-US" altLang="zh-CN" sz="1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46</a:t>
            </a:fld>
            <a:endParaRPr lang="zh-CN" altLang="en-US">
              <a:solidFill>
                <a:prstClr val="black"/>
              </a:solidFill>
            </a:endParaRPr>
          </a:p>
        </p:txBody>
      </p:sp>
      <p:pic>
        <p:nvPicPr>
          <p:cNvPr id="7" name="图片 4"/>
          <p:cNvPicPr>
            <a:picLocks noChangeAspect="1"/>
          </p:cNvPicPr>
          <p:nvPr/>
        </p:nvPicPr>
        <p:blipFill rotWithShape="1">
          <a:blip r:embed="rId3"/>
          <a:srcRect t="10209" b="6470"/>
          <a:stretch>
            <a:fillRect/>
          </a:stretch>
        </p:blipFill>
        <p:spPr>
          <a:xfrm>
            <a:off x="1896273" y="4808283"/>
            <a:ext cx="5617281" cy="194724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滤波模式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Clr>
                    <a:srgbClr val="94003F"/>
                  </a:buClr>
                </a:pPr>
                <a:r>
                  <a:rPr lang="zh-CN" altLang="en-US" sz="2400" dirty="0"/>
                  <a:t>模式指定</a:t>
                </a:r>
                <a:endParaRPr lang="en-US" altLang="zh-CN" sz="2400" dirty="0"/>
              </a:p>
              <a:p>
                <a:pPr lvl="1">
                  <a:buClr>
                    <a:srgbClr val="94003F"/>
                  </a:buClr>
                </a:pPr>
                <a:r>
                  <a:rPr lang="zh-CN" altLang="en-US" sz="1600" dirty="0"/>
                  <a:t>点采样：</a:t>
                </a:r>
                <a:endParaRPr lang="en-US" altLang="zh-CN" sz="1600" dirty="0"/>
              </a:p>
              <a:p>
                <a:pPr lvl="1">
                  <a:buClr>
                    <a:srgbClr val="94003F"/>
                  </a:buClr>
                </a:pPr>
                <a:endParaRPr lang="en-US" altLang="zh-CN" sz="1600" dirty="0"/>
              </a:p>
              <a:p>
                <a:pPr lvl="1">
                  <a:buClr>
                    <a:srgbClr val="94003F"/>
                  </a:buClr>
                </a:pPr>
                <a:endParaRPr lang="en-US" altLang="zh-CN" sz="1600" dirty="0"/>
              </a:p>
              <a:p>
                <a:pPr lvl="1">
                  <a:buClr>
                    <a:srgbClr val="94003F"/>
                  </a:buClr>
                </a:pPr>
                <a:endParaRPr lang="en-US" altLang="zh-CN" sz="1600" dirty="0"/>
              </a:p>
              <a:p>
                <a:pPr lvl="1">
                  <a:buClr>
                    <a:srgbClr val="94003F"/>
                  </a:buClr>
                </a:pPr>
                <a:endParaRPr lang="en-US" altLang="zh-CN" sz="1600" dirty="0"/>
              </a:p>
              <a:p>
                <a:pPr lvl="1">
                  <a:buClr>
                    <a:srgbClr val="94003F"/>
                  </a:buClr>
                </a:pPr>
                <a:r>
                  <a:rPr lang="zh-CN" altLang="en-US" sz="1600" dirty="0"/>
                  <a:t>线性滤波： </a:t>
                </a:r>
                <a:r>
                  <a:rPr lang="en-US" altLang="zh-CN" sz="1600" dirty="0"/>
                  <a:t>GL_NEAREST</a:t>
                </a:r>
                <a:r>
                  <a:rPr lang="zh-CN" altLang="en-US" sz="1600" dirty="0"/>
                  <a:t> </a:t>
                </a:r>
                <a14:m>
                  <m:oMath xmlns:m="http://schemas.openxmlformats.org/officeDocument/2006/math">
                    <m:r>
                      <a:rPr lang="is-IS" altLang="zh-CN" sz="1600" i="1" smtClean="0">
                        <a:latin typeface="Cambria Math" panose="02040503050406030204" charset="0"/>
                        <a:ea typeface="Cambria Math" panose="02040503050406030204" charset="0"/>
                        <a:cs typeface="Cambria Math" panose="02040503050406030204" charset="0"/>
                      </a:rPr>
                      <m:t>→</m:t>
                    </m:r>
                  </m:oMath>
                </a14:m>
                <a:r>
                  <a:rPr lang="zh-CN" altLang="en-US" sz="1600" dirty="0"/>
                  <a:t> </a:t>
                </a:r>
                <a:r>
                  <a:rPr lang="en-US" altLang="zh-CN" sz="1600" dirty="0"/>
                  <a:t>GL_LINEAR</a:t>
                </a:r>
              </a:p>
              <a:p>
                <a:pPr marL="228600" lvl="1" indent="-360045">
                  <a:spcBef>
                    <a:spcPts val="1000"/>
                  </a:spcBef>
                  <a:buClr>
                    <a:srgbClr val="94003F"/>
                  </a:buClr>
                  <a:buSzPct val="70000"/>
                  <a:buFont typeface="Wingdings" panose="05000000000000000000" pitchFamily="2" charset="2"/>
                  <a:buChar char="u"/>
                </a:pPr>
                <a:endParaRPr lang="en-US" altLang="zh-CN"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47</a:t>
            </a:fld>
            <a:endParaRPr lang="zh-CN" altLang="en-US">
              <a:solidFill>
                <a:prstClr val="black"/>
              </a:solidFill>
            </a:endParaRPr>
          </a:p>
        </p:txBody>
      </p:sp>
      <p:sp>
        <p:nvSpPr>
          <p:cNvPr id="5" name="矩形 6"/>
          <p:cNvSpPr/>
          <p:nvPr/>
        </p:nvSpPr>
        <p:spPr>
          <a:xfrm>
            <a:off x="1153972" y="2109795"/>
            <a:ext cx="7284346"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 (GL_TEXTURE_2D, GL_TEXTURE_MAG_FILTER, GL_NEAREST) ;</a:t>
            </a:r>
            <a:r>
              <a:rPr lang="zh-CN" altLang="en-US" sz="1600" dirty="0"/>
              <a:t> </a:t>
            </a:r>
            <a:endParaRPr lang="en-US" altLang="zh-CN" sz="1600" dirty="0"/>
          </a:p>
        </p:txBody>
      </p:sp>
      <p:sp>
        <p:nvSpPr>
          <p:cNvPr id="6" name="矩形 6"/>
          <p:cNvSpPr/>
          <p:nvPr/>
        </p:nvSpPr>
        <p:spPr>
          <a:xfrm>
            <a:off x="1153972" y="2608690"/>
            <a:ext cx="7284346"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 (GL_TEXTURE_2D, GL_TEXTURE_MIN_FILTER, GL_NEAREST) ;</a:t>
            </a:r>
          </a:p>
        </p:txBody>
      </p:sp>
      <p:sp>
        <p:nvSpPr>
          <p:cNvPr id="7" name="矩形 6"/>
          <p:cNvSpPr/>
          <p:nvPr/>
        </p:nvSpPr>
        <p:spPr>
          <a:xfrm>
            <a:off x="2535645" y="1316831"/>
            <a:ext cx="4479518"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b="1" dirty="0"/>
              <a:t> </a:t>
            </a:r>
            <a:r>
              <a:rPr lang="en-US" altLang="zh-CN" sz="1600" dirty="0"/>
              <a:t>(target, type, mode);</a:t>
            </a:r>
          </a:p>
        </p:txBody>
      </p:sp>
      <p:pic>
        <p:nvPicPr>
          <p:cNvPr id="11" name="图片 3"/>
          <p:cNvPicPr>
            <a:picLocks noChangeAspect="1"/>
          </p:cNvPicPr>
          <p:nvPr/>
        </p:nvPicPr>
        <p:blipFill>
          <a:blip r:embed="rId3"/>
          <a:stretch>
            <a:fillRect/>
          </a:stretch>
        </p:blipFill>
        <p:spPr>
          <a:xfrm>
            <a:off x="1821513" y="3640293"/>
            <a:ext cx="5480570" cy="311582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Mipmapping</a:t>
            </a:r>
            <a:r>
              <a:rPr lang="zh-CN" altLang="en-US" dirty="0"/>
              <a:t>技术</a:t>
            </a:r>
          </a:p>
        </p:txBody>
      </p:sp>
      <p:sp>
        <p:nvSpPr>
          <p:cNvPr id="3" name="内容占位符 2"/>
          <p:cNvSpPr>
            <a:spLocks noGrp="1"/>
          </p:cNvSpPr>
          <p:nvPr>
            <p:ph idx="1"/>
          </p:nvPr>
        </p:nvSpPr>
        <p:spPr/>
        <p:txBody>
          <a:bodyPr/>
          <a:lstStyle/>
          <a:p>
            <a:pPr>
              <a:buClr>
                <a:srgbClr val="94003F"/>
              </a:buClr>
            </a:pPr>
            <a:r>
              <a:rPr lang="zh-CN" altLang="en-US" sz="2400" dirty="0"/>
              <a:t>用于处理</a:t>
            </a:r>
            <a:r>
              <a:rPr lang="zh-CN" altLang="en-US" sz="2400" dirty="0">
                <a:solidFill>
                  <a:srgbClr val="0000FF"/>
                </a:solidFill>
              </a:rPr>
              <a:t>纹理缩小</a:t>
            </a:r>
            <a:r>
              <a:rPr lang="zh-CN" altLang="en-US" sz="2400" dirty="0"/>
              <a:t>的问题</a:t>
            </a:r>
            <a:endParaRPr lang="en-US" altLang="zh-CN" sz="2400" dirty="0"/>
          </a:p>
          <a:p>
            <a:pPr>
              <a:buClr>
                <a:srgbClr val="94003F"/>
              </a:buClr>
            </a:pPr>
            <a:r>
              <a:rPr lang="en-US" altLang="zh-CN" sz="2400" dirty="0" err="1"/>
              <a:t>Mipmapping</a:t>
            </a:r>
            <a:r>
              <a:rPr lang="zh-CN" altLang="en-US" sz="2400" dirty="0"/>
              <a:t>技术对纹理进行预先滤波，降低分辨率</a:t>
            </a:r>
            <a:endParaRPr lang="en-US" altLang="zh-CN" sz="2400" dirty="0"/>
          </a:p>
          <a:p>
            <a:pPr>
              <a:buClr>
                <a:srgbClr val="94003F"/>
              </a:buClr>
            </a:pPr>
            <a:r>
              <a:rPr lang="zh-CN" altLang="en-US" sz="2400" dirty="0"/>
              <a:t>对于非常小的要加纹理的对象，可以减小的插值误差</a:t>
            </a:r>
          </a:p>
          <a:p>
            <a:pPr>
              <a:buClr>
                <a:srgbClr val="94003F"/>
              </a:buClr>
            </a:pPr>
            <a:r>
              <a:rPr lang="zh-CN" altLang="en-US" sz="2400" dirty="0"/>
              <a:t>在纹理定义时声明</a:t>
            </a:r>
            <a:r>
              <a:rPr lang="en-US" altLang="zh-CN" sz="2400" dirty="0" err="1"/>
              <a:t>Mipmap</a:t>
            </a:r>
            <a:r>
              <a:rPr lang="zh-CN" altLang="en-US" sz="2400" dirty="0"/>
              <a:t>的层次</a:t>
            </a:r>
            <a:endParaRPr lang="en-US" altLang="zh-CN" sz="2400" dirty="0"/>
          </a:p>
          <a:p>
            <a:pPr marL="228600" lvl="1" indent="-360045">
              <a:spcBef>
                <a:spcPts val="1000"/>
              </a:spcBef>
              <a:buClr>
                <a:srgbClr val="94003F"/>
              </a:buClr>
              <a:buSzPct val="70000"/>
              <a:buFont typeface="Wingdings" panose="05000000000000000000" pitchFamily="2" charset="2"/>
              <a:buChar char="u"/>
            </a:pPr>
            <a:endParaRPr lang="en-US" altLang="zh-CN" sz="2400" dirty="0"/>
          </a:p>
          <a:p>
            <a:pPr marL="228600" lvl="1" indent="-360045">
              <a:spcBef>
                <a:spcPts val="1000"/>
              </a:spcBef>
              <a:buClr>
                <a:srgbClr val="94003F"/>
              </a:buClr>
              <a:buSzPct val="70000"/>
              <a:buFont typeface="Wingdings" panose="05000000000000000000" pitchFamily="2" charset="2"/>
              <a:buChar char="u"/>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48</a:t>
            </a:fld>
            <a:endParaRPr lang="zh-CN" altLang="en-US">
              <a:solidFill>
                <a:prstClr val="black"/>
              </a:solidFill>
            </a:endParaRPr>
          </a:p>
        </p:txBody>
      </p:sp>
      <p:sp>
        <p:nvSpPr>
          <p:cNvPr id="5" name="矩形 6"/>
          <p:cNvSpPr/>
          <p:nvPr/>
        </p:nvSpPr>
        <p:spPr>
          <a:xfrm>
            <a:off x="1049431" y="3235909"/>
            <a:ext cx="6274734" cy="338554"/>
          </a:xfrm>
          <a:prstGeom prst="rect">
            <a:avLst/>
          </a:prstGeom>
          <a:solidFill>
            <a:srgbClr val="BDD7EE">
              <a:alpha val="52941"/>
            </a:srgbClr>
          </a:solidFill>
        </p:spPr>
        <p:txBody>
          <a:bodyPr wrap="square">
            <a:spAutoFit/>
          </a:bodyPr>
          <a:lstStyle/>
          <a:p>
            <a:pPr>
              <a:buClr>
                <a:srgbClr val="94003F"/>
              </a:buClr>
            </a:pPr>
            <a:r>
              <a:rPr lang="en-US" altLang="zh-CN" sz="1600" b="1" dirty="0"/>
              <a:t>glTexImage2D</a:t>
            </a:r>
            <a:r>
              <a:rPr lang="en-US" altLang="zh-CN" sz="1600" dirty="0"/>
              <a:t>(GL_TEXTURE_*D, </a:t>
            </a:r>
            <a:r>
              <a:rPr lang="en-US" altLang="zh-CN" sz="1600" dirty="0">
                <a:solidFill>
                  <a:srgbClr val="0000FF"/>
                </a:solidFill>
              </a:rPr>
              <a:t>level</a:t>
            </a:r>
            <a:r>
              <a:rPr lang="en-US" altLang="zh-CN" sz="1600" dirty="0"/>
              <a:t>, …);</a:t>
            </a:r>
          </a:p>
        </p:txBody>
      </p:sp>
      <p:pic>
        <p:nvPicPr>
          <p:cNvPr id="8" name="Picture 5" descr="Mip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293" y="3881437"/>
            <a:ext cx="5459413"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Mipmapping</a:t>
            </a:r>
            <a:r>
              <a:rPr lang="zh-CN" altLang="en-US" dirty="0"/>
              <a:t>技术</a:t>
            </a:r>
            <a:endParaRPr lang="zh-CN" altLang="en-US" b="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49</a:t>
            </a:fld>
            <a:endParaRPr lang="zh-CN" altLang="en-US"/>
          </a:p>
        </p:txBody>
      </p:sp>
      <p:pic>
        <p:nvPicPr>
          <p:cNvPr id="4" name="图片 3"/>
          <p:cNvPicPr>
            <a:picLocks noChangeAspect="1"/>
          </p:cNvPicPr>
          <p:nvPr/>
        </p:nvPicPr>
        <p:blipFill>
          <a:blip r:embed="rId2"/>
          <a:stretch>
            <a:fillRect/>
          </a:stretch>
        </p:blipFill>
        <p:spPr>
          <a:xfrm>
            <a:off x="759271" y="1389529"/>
            <a:ext cx="7759916" cy="49970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a:t>
            </a:r>
            <a:r>
              <a:rPr lang="en-US" altLang="zh-CN" dirty="0"/>
              <a:t>Cohen-Sutherland</a:t>
            </a:r>
            <a:r>
              <a:rPr lang="zh-CN" altLang="en-US" dirty="0"/>
              <a:t>算法</a:t>
            </a:r>
          </a:p>
        </p:txBody>
      </p:sp>
      <p:sp>
        <p:nvSpPr>
          <p:cNvPr id="3" name="内容占位符 2"/>
          <p:cNvSpPr>
            <a:spLocks noGrp="1"/>
          </p:cNvSpPr>
          <p:nvPr>
            <p:ph idx="1"/>
          </p:nvPr>
        </p:nvSpPr>
        <p:spPr/>
        <p:txBody>
          <a:bodyPr>
            <a:normAutofit/>
          </a:bodyPr>
          <a:lstStyle/>
          <a:p>
            <a:r>
              <a:rPr lang="zh-CN" altLang="en-US" sz="2400" dirty="0"/>
              <a:t>算法思想</a:t>
            </a:r>
            <a:endParaRPr lang="en-US" altLang="zh-CN" sz="1800" dirty="0"/>
          </a:p>
          <a:p>
            <a:pPr lvl="1">
              <a:buClr>
                <a:schemeClr val="tx1"/>
              </a:buClr>
            </a:pPr>
            <a:r>
              <a:rPr lang="zh-CN" altLang="en-US" sz="1800" dirty="0"/>
              <a:t>通过对端点编码的方式，尽可能不经过求交就消除许多情形</a:t>
            </a:r>
          </a:p>
          <a:p>
            <a:pPr lvl="1">
              <a:buClr>
                <a:schemeClr val="tx1"/>
              </a:buClr>
            </a:pPr>
            <a:r>
              <a:rPr lang="zh-CN" altLang="en-US" sz="1800" dirty="0"/>
              <a:t>从确定裁剪窗口边界的四条直线开始</a:t>
            </a:r>
            <a:endParaRPr lang="en-US" altLang="zh-CN" sz="2400" dirty="0"/>
          </a:p>
          <a:p>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a:t>
            </a:fld>
            <a:endParaRPr lang="zh-CN" altLang="en-US"/>
          </a:p>
        </p:txBody>
      </p:sp>
      <p:pic>
        <p:nvPicPr>
          <p:cNvPr id="5" name="图片 4"/>
          <p:cNvPicPr>
            <a:picLocks noChangeAspect="1"/>
          </p:cNvPicPr>
          <p:nvPr/>
        </p:nvPicPr>
        <p:blipFill>
          <a:blip r:embed="rId2"/>
          <a:stretch>
            <a:fillRect/>
          </a:stretch>
        </p:blipFill>
        <p:spPr>
          <a:xfrm>
            <a:off x="1583011" y="2899559"/>
            <a:ext cx="5295477" cy="27686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2"/>
          <a:srcRect l="11188" t="30756" r="6540" b="30756"/>
          <a:stretch>
            <a:fillRect/>
          </a:stretch>
        </p:blipFill>
        <p:spPr>
          <a:xfrm>
            <a:off x="3126267" y="5071261"/>
            <a:ext cx="2880852" cy="1426369"/>
          </a:xfrm>
          <a:prstGeom prst="rect">
            <a:avLst/>
          </a:prstGeom>
        </p:spPr>
      </p:pic>
      <p:sp>
        <p:nvSpPr>
          <p:cNvPr id="5" name="矩形 6"/>
          <p:cNvSpPr/>
          <p:nvPr/>
        </p:nvSpPr>
        <p:spPr>
          <a:xfrm>
            <a:off x="1416660" y="3635256"/>
            <a:ext cx="6274734" cy="338554"/>
          </a:xfrm>
          <a:prstGeom prst="rect">
            <a:avLst/>
          </a:prstGeom>
          <a:solidFill>
            <a:srgbClr val="BDD7EE">
              <a:alpha val="52941"/>
            </a:srgbClr>
          </a:solidFill>
        </p:spPr>
        <p:txBody>
          <a:bodyPr wrap="square">
            <a:spAutoFit/>
          </a:bodyPr>
          <a:lstStyle/>
          <a:p>
            <a:pPr>
              <a:buClr>
                <a:srgbClr val="94003F"/>
              </a:buClr>
            </a:pPr>
            <a:r>
              <a:rPr lang="en-US" altLang="zh-CN" sz="1600" dirty="0" err="1"/>
              <a:t>fColor</a:t>
            </a:r>
            <a:r>
              <a:rPr lang="en-US" altLang="zh-CN" sz="1600" b="1" dirty="0"/>
              <a:t> = texture</a:t>
            </a:r>
            <a:r>
              <a:rPr lang="en-US" altLang="zh-CN" sz="1600" dirty="0"/>
              <a:t>( texture1, </a:t>
            </a:r>
            <a:r>
              <a:rPr lang="en-US" altLang="zh-CN" sz="1600" dirty="0" err="1"/>
              <a:t>texCoord</a:t>
            </a:r>
            <a:r>
              <a:rPr lang="en-US" altLang="zh-CN" sz="1600" dirty="0"/>
              <a:t> );</a:t>
            </a:r>
          </a:p>
        </p:txBody>
      </p:sp>
      <p:pic>
        <p:nvPicPr>
          <p:cNvPr id="7" name="Picture 6"/>
          <p:cNvPicPr/>
          <p:nvPr/>
        </p:nvPicPr>
        <p:blipFill rotWithShape="1">
          <a:blip r:embed="rId3"/>
          <a:srcRect l="13423" t="34333" r="8799" b="30713"/>
          <a:stretch>
            <a:fillRect/>
          </a:stretch>
        </p:blipFill>
        <p:spPr>
          <a:xfrm>
            <a:off x="1191086" y="4050225"/>
            <a:ext cx="2723536" cy="1295400"/>
          </a:xfrm>
          <a:prstGeom prst="rect">
            <a:avLst/>
          </a:prstGeom>
        </p:spPr>
      </p:pic>
      <p:pic>
        <p:nvPicPr>
          <p:cNvPr id="8" name="Picture 7"/>
          <p:cNvPicPr/>
          <p:nvPr/>
        </p:nvPicPr>
        <p:blipFill rotWithShape="1">
          <a:blip r:embed="rId4"/>
          <a:srcRect l="11137" t="32523" r="10241" b="28989"/>
          <a:stretch>
            <a:fillRect/>
          </a:stretch>
        </p:blipFill>
        <p:spPr>
          <a:xfrm>
            <a:off x="4938362" y="4004295"/>
            <a:ext cx="2753032" cy="1426369"/>
          </a:xfrm>
          <a:prstGeom prst="rect">
            <a:avLst/>
          </a:prstGeom>
        </p:spPr>
      </p:pic>
      <p:sp>
        <p:nvSpPr>
          <p:cNvPr id="2" name="标题 1"/>
          <p:cNvSpPr>
            <a:spLocks noGrp="1"/>
          </p:cNvSpPr>
          <p:nvPr>
            <p:ph type="title"/>
          </p:nvPr>
        </p:nvSpPr>
        <p:spPr/>
        <p:txBody>
          <a:bodyPr/>
          <a:lstStyle/>
          <a:p>
            <a:r>
              <a:rPr lang="zh-CN" altLang="en-US" dirty="0"/>
              <a:t>最终绘制方式</a:t>
            </a:r>
          </a:p>
        </p:txBody>
      </p:sp>
      <p:sp>
        <p:nvSpPr>
          <p:cNvPr id="3" name="内容占位符 2"/>
          <p:cNvSpPr>
            <a:spLocks noGrp="1"/>
          </p:cNvSpPr>
          <p:nvPr>
            <p:ph idx="1"/>
          </p:nvPr>
        </p:nvSpPr>
        <p:spPr/>
        <p:txBody>
          <a:bodyPr/>
          <a:lstStyle/>
          <a:p>
            <a:pPr>
              <a:buClr>
                <a:srgbClr val="94003F"/>
              </a:buClr>
            </a:pPr>
            <a:r>
              <a:rPr lang="zh-CN" altLang="en-US" sz="2400" dirty="0"/>
              <a:t>在片元着色器中设置纹理和物体表面颜色处理方式</a:t>
            </a:r>
            <a:endParaRPr lang="en-US" altLang="zh-CN" sz="1600" dirty="0"/>
          </a:p>
          <a:p>
            <a:pPr lvl="1">
              <a:buClr>
                <a:srgbClr val="94003F"/>
              </a:buClr>
            </a:pPr>
            <a:r>
              <a:rPr lang="zh-CN" altLang="en-US" sz="1800" b="1" dirty="0"/>
              <a:t>融合</a:t>
            </a:r>
            <a:r>
              <a:rPr lang="zh-CN" altLang="en-US" sz="1800" dirty="0"/>
              <a:t>：将纹理的颜色与明暗值的颜色进行融合</a:t>
            </a:r>
            <a:endParaRPr lang="en-US" altLang="zh-CN" sz="1800" dirty="0"/>
          </a:p>
          <a:p>
            <a:pPr lvl="2">
              <a:buClr>
                <a:srgbClr val="94003F"/>
              </a:buClr>
            </a:pPr>
            <a:r>
              <a:rPr lang="zh-CN" altLang="en-US" sz="1800" dirty="0"/>
              <a:t>可以是对应分量相乘</a:t>
            </a:r>
            <a:endParaRPr lang="en-US" altLang="zh-CN" sz="1800" dirty="0"/>
          </a:p>
          <a:p>
            <a:pPr lvl="2">
              <a:buClr>
                <a:srgbClr val="94003F"/>
              </a:buClr>
            </a:pPr>
            <a:r>
              <a:rPr lang="zh-CN" altLang="en-US" sz="1800" dirty="0"/>
              <a:t>也可以是简单的线性组合</a:t>
            </a:r>
            <a:endParaRPr lang="en-US" altLang="zh-CN" sz="1800" dirty="0"/>
          </a:p>
          <a:p>
            <a:pPr lvl="2">
              <a:buClr>
                <a:srgbClr val="94003F"/>
              </a:buClr>
            </a:pPr>
            <a:endParaRPr lang="en-US" altLang="zh-CN" sz="1800" dirty="0"/>
          </a:p>
          <a:p>
            <a:pPr lvl="1">
              <a:buClr>
                <a:srgbClr val="94003F"/>
              </a:buClr>
            </a:pPr>
            <a:endParaRPr lang="en-US" altLang="zh-CN" sz="1800" dirty="0"/>
          </a:p>
          <a:p>
            <a:pPr lvl="1">
              <a:buClr>
                <a:srgbClr val="94003F"/>
              </a:buClr>
            </a:pPr>
            <a:r>
              <a:rPr lang="zh-CN" altLang="en-US" sz="1800" b="1" dirty="0"/>
              <a:t>贴图</a:t>
            </a:r>
            <a:r>
              <a:rPr lang="zh-CN" altLang="en-US" sz="1800" dirty="0"/>
              <a:t>：片元的颜色完全由纹理的颜色决定</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50</a:t>
            </a:fld>
            <a:endParaRPr lang="zh-CN" altLang="en-US">
              <a:solidFill>
                <a:prstClr val="black"/>
              </a:solidFill>
            </a:endParaRPr>
          </a:p>
        </p:txBody>
      </p:sp>
      <p:sp>
        <p:nvSpPr>
          <p:cNvPr id="6" name="矩形 6"/>
          <p:cNvSpPr/>
          <p:nvPr/>
        </p:nvSpPr>
        <p:spPr>
          <a:xfrm>
            <a:off x="1363196" y="2767025"/>
            <a:ext cx="6274734" cy="338554"/>
          </a:xfrm>
          <a:prstGeom prst="rect">
            <a:avLst/>
          </a:prstGeom>
          <a:solidFill>
            <a:srgbClr val="BDD7EE">
              <a:alpha val="52941"/>
            </a:srgbClr>
          </a:solidFill>
        </p:spPr>
        <p:txBody>
          <a:bodyPr wrap="square">
            <a:spAutoFit/>
          </a:bodyPr>
          <a:lstStyle/>
          <a:p>
            <a:pPr>
              <a:buClr>
                <a:srgbClr val="94003F"/>
              </a:buClr>
            </a:pPr>
            <a:r>
              <a:rPr lang="en-US" altLang="zh-CN" sz="1600" dirty="0" err="1"/>
              <a:t>fColor</a:t>
            </a:r>
            <a:r>
              <a:rPr lang="en-US" altLang="zh-CN" sz="1600" dirty="0"/>
              <a:t> = color *0.5</a:t>
            </a:r>
            <a:r>
              <a:rPr lang="zh-CN" altLang="en-US" sz="1600" dirty="0"/>
              <a:t> </a:t>
            </a:r>
            <a:r>
              <a:rPr lang="en-US" altLang="zh-CN" sz="1600" dirty="0"/>
              <a:t>+ </a:t>
            </a:r>
            <a:r>
              <a:rPr lang="en-US" altLang="zh-CN" sz="1600" b="1" dirty="0"/>
              <a:t>texture</a:t>
            </a:r>
            <a:r>
              <a:rPr lang="en-US" altLang="zh-CN" sz="1600" dirty="0"/>
              <a:t>( texture1, </a:t>
            </a:r>
            <a:r>
              <a:rPr lang="en-US" altLang="zh-CN" sz="1600" dirty="0" err="1"/>
              <a:t>texCoord</a:t>
            </a:r>
            <a:r>
              <a:rPr lang="en-US" altLang="zh-CN" sz="1600" dirty="0"/>
              <a:t>)</a:t>
            </a:r>
            <a:r>
              <a:rPr lang="zh-CN" altLang="en-US" sz="1600" dirty="0"/>
              <a:t> * </a:t>
            </a:r>
            <a:r>
              <a:rPr lang="en-US" altLang="zh-CN" sz="1600" dirty="0"/>
              <a:t>0.5;</a:t>
            </a:r>
          </a:p>
        </p:txBody>
      </p:sp>
      <p:sp>
        <p:nvSpPr>
          <p:cNvPr id="11" name="TextBox 10"/>
          <p:cNvSpPr txBox="1"/>
          <p:nvPr/>
        </p:nvSpPr>
        <p:spPr>
          <a:xfrm>
            <a:off x="2024830" y="5282914"/>
            <a:ext cx="1109599" cy="307777"/>
          </a:xfrm>
          <a:prstGeom prst="rect">
            <a:avLst/>
          </a:prstGeom>
          <a:noFill/>
        </p:spPr>
        <p:txBody>
          <a:bodyPr wrap="none" rtlCol="0">
            <a:spAutoFit/>
          </a:bodyPr>
          <a:lstStyle/>
          <a:p>
            <a:r>
              <a:rPr lang="zh-CN" altLang="en-US" sz="1400" dirty="0"/>
              <a:t>初始明暗值</a:t>
            </a:r>
            <a:endParaRPr lang="en-US" sz="1400" dirty="0"/>
          </a:p>
        </p:txBody>
      </p:sp>
      <p:sp>
        <p:nvSpPr>
          <p:cNvPr id="12" name="TextBox 11"/>
          <p:cNvSpPr txBox="1"/>
          <p:nvPr/>
        </p:nvSpPr>
        <p:spPr>
          <a:xfrm>
            <a:off x="5976238" y="5276776"/>
            <a:ext cx="931665" cy="307777"/>
          </a:xfrm>
          <a:prstGeom prst="rect">
            <a:avLst/>
          </a:prstGeom>
          <a:noFill/>
        </p:spPr>
        <p:txBody>
          <a:bodyPr wrap="none" rtlCol="0">
            <a:spAutoFit/>
          </a:bodyPr>
          <a:lstStyle/>
          <a:p>
            <a:r>
              <a:rPr lang="zh-CN" altLang="en-US" sz="1400" dirty="0"/>
              <a:t>纹理贴图</a:t>
            </a:r>
            <a:endParaRPr lang="en-US" sz="1400" dirty="0"/>
          </a:p>
        </p:txBody>
      </p:sp>
      <p:sp>
        <p:nvSpPr>
          <p:cNvPr id="13" name="TextBox 12"/>
          <p:cNvSpPr txBox="1"/>
          <p:nvPr/>
        </p:nvSpPr>
        <p:spPr>
          <a:xfrm>
            <a:off x="4294823" y="6438580"/>
            <a:ext cx="543739" cy="307777"/>
          </a:xfrm>
          <a:prstGeom prst="rect">
            <a:avLst/>
          </a:prstGeom>
          <a:noFill/>
        </p:spPr>
        <p:txBody>
          <a:bodyPr wrap="none" rtlCol="0">
            <a:spAutoFit/>
          </a:bodyPr>
          <a:lstStyle/>
          <a:p>
            <a:r>
              <a:rPr lang="zh-CN" altLang="en-US" sz="1400"/>
              <a:t>融合</a:t>
            </a:r>
            <a:endParaRPr lang="en-US" sz="1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多重纹理</a:t>
            </a:r>
          </a:p>
        </p:txBody>
      </p:sp>
      <p:sp>
        <p:nvSpPr>
          <p:cNvPr id="3" name="内容占位符 2"/>
          <p:cNvSpPr>
            <a:spLocks noGrp="1"/>
          </p:cNvSpPr>
          <p:nvPr>
            <p:ph idx="1"/>
          </p:nvPr>
        </p:nvSpPr>
        <p:spPr/>
        <p:txBody>
          <a:bodyPr/>
          <a:lstStyle/>
          <a:p>
            <a:pPr>
              <a:buClr>
                <a:srgbClr val="94003F"/>
              </a:buClr>
            </a:pPr>
            <a:r>
              <a:rPr lang="zh-CN" altLang="en-US" sz="2400" dirty="0"/>
              <a:t>通常一个几何对象上只有一个纹理</a:t>
            </a:r>
          </a:p>
          <a:p>
            <a:pPr>
              <a:buClr>
                <a:srgbClr val="94003F"/>
              </a:buClr>
            </a:pPr>
            <a:r>
              <a:rPr lang="zh-CN" altLang="en-US" sz="2400" dirty="0"/>
              <a:t>有许多渲染效果需要多次应用纹理</a:t>
            </a:r>
          </a:p>
          <a:p>
            <a:pPr lvl="1">
              <a:buClr>
                <a:srgbClr val="94003F"/>
              </a:buClr>
            </a:pPr>
            <a:r>
              <a:rPr lang="zh-CN" altLang="en-US" sz="1600" dirty="0"/>
              <a:t>例：已有纹理的表面上有其它物体的阴影</a:t>
            </a:r>
          </a:p>
          <a:p>
            <a:pPr lvl="1">
              <a:buClr>
                <a:srgbClr val="94003F"/>
              </a:buClr>
            </a:pPr>
            <a:r>
              <a:rPr lang="zh-CN" altLang="en-US" sz="1600" dirty="0"/>
              <a:t>此时需要给阴影加上纹理</a:t>
            </a:r>
            <a:endParaRPr lang="en-US" altLang="zh-CN" sz="1600" dirty="0"/>
          </a:p>
          <a:p>
            <a:pPr marL="228600" lvl="1" indent="-360045">
              <a:spcBef>
                <a:spcPts val="1000"/>
              </a:spcBef>
              <a:buClr>
                <a:srgbClr val="94003F"/>
              </a:buClr>
              <a:buSzPct val="70000"/>
              <a:buFont typeface="Wingdings" panose="05000000000000000000" pitchFamily="2" charset="2"/>
              <a:buChar char="u"/>
            </a:pPr>
            <a:r>
              <a:rPr lang="zh-CN" altLang="en-US" sz="2400" dirty="0"/>
              <a:t>多重纹理的工作流程：</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51</a:t>
            </a:fld>
            <a:endParaRPr lang="zh-CN" altLang="en-US">
              <a:solidFill>
                <a:prstClr val="black"/>
              </a:solidFill>
            </a:endParaRPr>
          </a:p>
        </p:txBody>
      </p:sp>
      <p:pic>
        <p:nvPicPr>
          <p:cNvPr id="5" name="图片 4"/>
          <p:cNvPicPr>
            <a:picLocks noChangeAspect="1"/>
          </p:cNvPicPr>
          <p:nvPr/>
        </p:nvPicPr>
        <p:blipFill rotWithShape="1">
          <a:blip r:embed="rId2"/>
          <a:srcRect t="25521" b="20189"/>
          <a:stretch>
            <a:fillRect/>
          </a:stretch>
        </p:blipFill>
        <p:spPr>
          <a:xfrm>
            <a:off x="628650" y="3422874"/>
            <a:ext cx="8040221" cy="99672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纹理生成</a:t>
            </a:r>
          </a:p>
        </p:txBody>
      </p:sp>
      <p:sp>
        <p:nvSpPr>
          <p:cNvPr id="3" name="内容占位符 2"/>
          <p:cNvSpPr>
            <a:spLocks noGrp="1"/>
          </p:cNvSpPr>
          <p:nvPr>
            <p:ph idx="1"/>
          </p:nvPr>
        </p:nvSpPr>
        <p:spPr/>
        <p:txBody>
          <a:bodyPr/>
          <a:lstStyle/>
          <a:p>
            <a:pPr>
              <a:buClr>
                <a:srgbClr val="94003F"/>
              </a:buClr>
            </a:pPr>
            <a:r>
              <a:rPr lang="zh-CN" altLang="en-US" sz="2400" dirty="0"/>
              <a:t>纹理的主要一个应用就是不用生成大量的几何对象就可以为对象表面提供复杂的特征信息</a:t>
            </a:r>
            <a:endParaRPr lang="en-US" altLang="zh-CN" sz="2400" dirty="0"/>
          </a:p>
          <a:p>
            <a:pPr>
              <a:buClr>
                <a:srgbClr val="94003F"/>
              </a:buClr>
            </a:pPr>
            <a:r>
              <a:rPr lang="zh-CN" altLang="en-US" sz="2400" dirty="0"/>
              <a:t>高端图形系统可以实时生成二维纹映射</a:t>
            </a:r>
          </a:p>
          <a:p>
            <a:pPr lvl="1">
              <a:buClr>
                <a:srgbClr val="94003F"/>
              </a:buClr>
            </a:pPr>
            <a:r>
              <a:rPr lang="zh-CN" altLang="en-US" sz="1800" dirty="0"/>
              <a:t>对于每一帧图像，纹理被映射到对象上，几乎与不进行纹理映射的对象显示频率相同</a:t>
            </a:r>
            <a:endParaRPr lang="en-US" altLang="zh-CN" sz="2200" dirty="0"/>
          </a:p>
          <a:p>
            <a:pPr marL="360045" lvl="1" indent="-360045">
              <a:spcBef>
                <a:spcPts val="1000"/>
              </a:spcBef>
              <a:buClr>
                <a:srgbClr val="94003F"/>
              </a:buClr>
              <a:buSzPct val="70000"/>
              <a:buFont typeface="Wingdings" panose="05000000000000000000" pitchFamily="2" charset="2"/>
              <a:buChar char="u"/>
            </a:pPr>
            <a:r>
              <a:rPr lang="zh-CN" altLang="en-US" sz="2400" dirty="0"/>
              <a:t>现在的微机显卡也包含了大量纹理内存，从而可以使得游戏开发人员应用纹理映射的方法创建复杂的动画效果</a:t>
            </a:r>
            <a:endParaRPr lang="en-US" altLang="zh-CN" sz="2400" dirty="0"/>
          </a:p>
          <a:p>
            <a:pPr marL="360045" lvl="1" indent="-360045">
              <a:spcBef>
                <a:spcPts val="1000"/>
              </a:spcBef>
              <a:buClr>
                <a:srgbClr val="94003F"/>
              </a:buClr>
              <a:buSzPct val="70000"/>
              <a:buFont typeface="Wingdings" panose="05000000000000000000" pitchFamily="2" charset="2"/>
              <a:buChar char="u"/>
            </a:pPr>
            <a:r>
              <a:rPr lang="zh-CN" altLang="en-US" sz="2400" dirty="0"/>
              <a:t>常用生成方式：</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52</a:t>
            </a:fld>
            <a:endParaRPr lang="zh-CN" altLang="en-US">
              <a:solidFill>
                <a:prstClr val="black"/>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082" y="4597823"/>
            <a:ext cx="2223247" cy="1667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31" r="20039" b="-831"/>
          <a:stretch>
            <a:fillRect/>
          </a:stretch>
        </p:blipFill>
        <p:spPr bwMode="auto">
          <a:xfrm>
            <a:off x="3531015" y="4802889"/>
            <a:ext cx="1469207" cy="137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5"/>
          <p:cNvSpPr/>
          <p:nvPr/>
        </p:nvSpPr>
        <p:spPr>
          <a:xfrm>
            <a:off x="2135648" y="5914513"/>
            <a:ext cx="263712" cy="2664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51840" b="29510"/>
          <a:stretch>
            <a:fillRect/>
          </a:stretch>
        </p:blipFill>
        <p:spPr bwMode="auto">
          <a:xfrm>
            <a:off x="3641305" y="4634571"/>
            <a:ext cx="344833" cy="33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11"/>
          <p:cNvSpPr/>
          <p:nvPr/>
        </p:nvSpPr>
        <p:spPr>
          <a:xfrm>
            <a:off x="3623545" y="4640402"/>
            <a:ext cx="353604" cy="330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2779" y="5234628"/>
            <a:ext cx="367836" cy="37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0048" y="4634571"/>
            <a:ext cx="1624305" cy="163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右箭头 5"/>
          <p:cNvSpPr/>
          <p:nvPr/>
        </p:nvSpPr>
        <p:spPr>
          <a:xfrm>
            <a:off x="6367507" y="5284610"/>
            <a:ext cx="135649" cy="293860"/>
          </a:xfrm>
          <a:prstGeom prst="rightArrow">
            <a:avLst>
              <a:gd name="adj1" fmla="val 50000"/>
              <a:gd name="adj2" fmla="val 634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53</a:t>
            </a:fld>
            <a:endParaRPr lang="zh-CN" altLang="en-US"/>
          </a:p>
        </p:txBody>
      </p:sp>
      <p:sp>
        <p:nvSpPr>
          <p:cNvPr id="8" name="文本框 7"/>
          <p:cNvSpPr txBox="1"/>
          <p:nvPr/>
        </p:nvSpPr>
        <p:spPr>
          <a:xfrm>
            <a:off x="2523835" y="3364107"/>
            <a:ext cx="433965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其它</a:t>
            </a:r>
            <a:r>
              <a:rPr lang="zh-CN" altLang="en-US" sz="3600" b="1">
                <a:latin typeface="微软雅黑" panose="020B0503020204020204" pitchFamily="34" charset="-122"/>
                <a:ea typeface="微软雅黑" panose="020B0503020204020204" pitchFamily="34" charset="-122"/>
              </a:rPr>
              <a:t>类型的映射方法</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环境映射</a:t>
            </a:r>
          </a:p>
        </p:txBody>
      </p:sp>
      <p:sp>
        <p:nvSpPr>
          <p:cNvPr id="3" name="内容占位符 2"/>
          <p:cNvSpPr>
            <a:spLocks noGrp="1"/>
          </p:cNvSpPr>
          <p:nvPr>
            <p:ph idx="1"/>
          </p:nvPr>
        </p:nvSpPr>
        <p:spPr/>
        <p:txBody>
          <a:bodyPr/>
          <a:lstStyle/>
          <a:p>
            <a:pPr>
              <a:buClr>
                <a:srgbClr val="94003F"/>
              </a:buClr>
            </a:pPr>
            <a:r>
              <a:rPr lang="zh-CN" altLang="en-US" sz="2400" dirty="0"/>
              <a:t>具有完美反射特征的表面会形成周围环境的影像</a:t>
            </a:r>
            <a:endParaRPr lang="en-US" altLang="zh-CN" sz="2400" dirty="0"/>
          </a:p>
          <a:p>
            <a:pPr>
              <a:buClr>
                <a:srgbClr val="94003F"/>
              </a:buClr>
            </a:pPr>
            <a:r>
              <a:rPr lang="zh-CN" altLang="en-US" sz="2400" dirty="0"/>
              <a:t>这种影像具有变形</a:t>
            </a:r>
            <a:endParaRPr lang="en-US" altLang="zh-CN" sz="2400" dirty="0"/>
          </a:p>
          <a:p>
            <a:pPr lvl="1">
              <a:buClr>
                <a:srgbClr val="94003F"/>
              </a:buClr>
            </a:pPr>
            <a:r>
              <a:rPr lang="zh-CN" altLang="en-US" sz="1800" dirty="0"/>
              <a:t>它是全局效果</a:t>
            </a:r>
            <a:endParaRPr lang="en-US" altLang="zh-CN" sz="1800" dirty="0"/>
          </a:p>
          <a:p>
            <a:pPr lvl="1">
              <a:buClr>
                <a:srgbClr val="94003F"/>
              </a:buClr>
            </a:pPr>
            <a:r>
              <a:rPr lang="zh-CN" altLang="en-US" sz="1800" dirty="0"/>
              <a:t>如果不知道周围的信息，无法得到花瓶上各点的最终状态</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54</a:t>
            </a:fld>
            <a:endParaRPr lang="zh-CN" altLang="en-US">
              <a:solidFill>
                <a:prstClr val="black"/>
              </a:solidFill>
            </a:endParaRPr>
          </a:p>
        </p:txBody>
      </p:sp>
      <p:pic>
        <p:nvPicPr>
          <p:cNvPr id="5" name="图片 4"/>
          <p:cNvPicPr>
            <a:picLocks noChangeAspect="1"/>
          </p:cNvPicPr>
          <p:nvPr/>
        </p:nvPicPr>
        <p:blipFill>
          <a:blip r:embed="rId2"/>
          <a:stretch>
            <a:fillRect/>
          </a:stretch>
        </p:blipFill>
        <p:spPr>
          <a:xfrm>
            <a:off x="2566406" y="3068016"/>
            <a:ext cx="3238971" cy="328833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解决方法</a:t>
            </a:r>
          </a:p>
        </p:txBody>
      </p:sp>
      <p:sp>
        <p:nvSpPr>
          <p:cNvPr id="3" name="内容占位符 2"/>
          <p:cNvSpPr>
            <a:spLocks noGrp="1"/>
          </p:cNvSpPr>
          <p:nvPr>
            <p:ph idx="1"/>
          </p:nvPr>
        </p:nvSpPr>
        <p:spPr/>
        <p:txBody>
          <a:bodyPr/>
          <a:lstStyle/>
          <a:p>
            <a:pPr>
              <a:buClr>
                <a:srgbClr val="94003F"/>
              </a:buClr>
            </a:pPr>
            <a:r>
              <a:rPr lang="zh-CN" altLang="en-US" sz="2400" dirty="0"/>
              <a:t>基于物理模型的渲染方法的全局渲染可以得到类似效果</a:t>
            </a:r>
            <a:endParaRPr lang="en-US" altLang="zh-CN" sz="2400" dirty="0"/>
          </a:p>
          <a:p>
            <a:pPr lvl="1">
              <a:buClr>
                <a:srgbClr val="94003F"/>
              </a:buClr>
            </a:pPr>
            <a:r>
              <a:rPr lang="zh-CN" altLang="en-US" sz="1600" dirty="0"/>
              <a:t>例如：光线跟踪－－但太耗时，无法用于实时程序中</a:t>
            </a:r>
          </a:p>
          <a:p>
            <a:pPr lvl="1">
              <a:buClr>
                <a:srgbClr val="94003F"/>
              </a:buClr>
            </a:pPr>
            <a:r>
              <a:rPr lang="zh-CN" altLang="en-US" sz="1600" dirty="0"/>
              <a:t>需要对场景进行完整建模</a:t>
            </a:r>
            <a:endParaRPr lang="en-US" altLang="zh-CN" sz="1600" dirty="0"/>
          </a:p>
          <a:p>
            <a:pPr>
              <a:buClr>
                <a:srgbClr val="94003F"/>
              </a:buClr>
            </a:pPr>
            <a:r>
              <a:rPr lang="zh-CN" altLang="en-US" sz="2400" dirty="0"/>
              <a:t>环境映射是对这种全局渲染方式的一种近似</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55</a:t>
            </a:fld>
            <a:endParaRPr lang="zh-CN" altLang="en-US">
              <a:solidFill>
                <a:prstClr val="black"/>
              </a:solidFill>
            </a:endParaRPr>
          </a:p>
        </p:txBody>
      </p:sp>
      <p:pic>
        <p:nvPicPr>
          <p:cNvPr id="5" name="Picture 7" descr="ENVM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4899489" y="3213279"/>
            <a:ext cx="3538829" cy="26541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NVM2Z"/>
          <p:cNvPicPr>
            <a:picLocks noChangeAspect="1" noChangeArrowheads="1"/>
          </p:cNvPicPr>
          <p:nvPr/>
        </p:nvPicPr>
        <p:blipFill>
          <a:blip r:embed="rId3">
            <a:extLst>
              <a:ext uri="{28A0092B-C50C-407E-A947-70E740481C1C}">
                <a14:useLocalDpi xmlns:a14="http://schemas.microsoft.com/office/drawing/2010/main" val="0"/>
              </a:ext>
            </a:extLst>
          </a:blip>
          <a:srcRect l="18942" t="23570" r="7814" b="5717"/>
          <a:stretch>
            <a:fillRect/>
          </a:stretch>
        </p:blipFill>
        <p:spPr bwMode="auto">
          <a:xfrm>
            <a:off x="766872" y="3216243"/>
            <a:ext cx="3660482" cy="265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145707" y="6048573"/>
            <a:ext cx="902811" cy="307777"/>
          </a:xfrm>
          <a:prstGeom prst="rect">
            <a:avLst/>
          </a:prstGeom>
          <a:noFill/>
        </p:spPr>
        <p:txBody>
          <a:bodyPr wrap="none" rtlCol="0">
            <a:spAutoFit/>
          </a:bodyPr>
          <a:lstStyle/>
          <a:p>
            <a:r>
              <a:rPr lang="zh-CN" altLang="en-US" sz="1400"/>
              <a:t>环境映射</a:t>
            </a:r>
            <a:endParaRPr lang="en-US" sz="1400" dirty="0"/>
          </a:p>
        </p:txBody>
      </p:sp>
      <p:sp>
        <p:nvSpPr>
          <p:cNvPr id="8" name="TextBox 7"/>
          <p:cNvSpPr txBox="1"/>
          <p:nvPr/>
        </p:nvSpPr>
        <p:spPr>
          <a:xfrm>
            <a:off x="6497968" y="6048573"/>
            <a:ext cx="902811" cy="307777"/>
          </a:xfrm>
          <a:prstGeom prst="rect">
            <a:avLst/>
          </a:prstGeom>
          <a:noFill/>
        </p:spPr>
        <p:txBody>
          <a:bodyPr wrap="none" rtlCol="0">
            <a:spAutoFit/>
          </a:bodyPr>
          <a:lstStyle/>
          <a:p>
            <a:r>
              <a:rPr lang="zh-CN" altLang="en-US" sz="1400" dirty="0"/>
              <a:t>光线跟踪</a:t>
            </a:r>
            <a:endParaRPr lang="en-US" sz="1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凹凸映射</a:t>
            </a:r>
          </a:p>
        </p:txBody>
      </p:sp>
      <p:sp>
        <p:nvSpPr>
          <p:cNvPr id="3" name="内容占位符 2"/>
          <p:cNvSpPr>
            <a:spLocks noGrp="1"/>
          </p:cNvSpPr>
          <p:nvPr>
            <p:ph idx="1"/>
          </p:nvPr>
        </p:nvSpPr>
        <p:spPr>
          <a:xfrm>
            <a:off x="628650" y="1316831"/>
            <a:ext cx="6048597" cy="4351338"/>
          </a:xfrm>
        </p:spPr>
        <p:txBody>
          <a:bodyPr/>
          <a:lstStyle/>
          <a:p>
            <a:pPr>
              <a:buClr>
                <a:srgbClr val="94003F"/>
              </a:buClr>
            </a:pPr>
            <a:r>
              <a:rPr lang="zh-CN" altLang="en-US" sz="2400" dirty="0"/>
              <a:t>仍然考虑桔子的模型</a:t>
            </a:r>
            <a:endParaRPr lang="en-US" altLang="zh-CN" sz="1600" dirty="0"/>
          </a:p>
          <a:p>
            <a:pPr lvl="1">
              <a:buClr>
                <a:srgbClr val="94003F"/>
              </a:buClr>
            </a:pPr>
            <a:r>
              <a:rPr lang="zh-CN" altLang="en-US" sz="1800" dirty="0"/>
              <a:t>借用纹理映射的思路，可以把一个真实桔子的照片贴到球面上模拟桔子</a:t>
            </a:r>
          </a:p>
          <a:p>
            <a:pPr lvl="1">
              <a:buClr>
                <a:srgbClr val="94003F"/>
              </a:buClr>
            </a:pPr>
            <a:r>
              <a:rPr lang="zh-CN" altLang="en-US" sz="1800" dirty="0"/>
              <a:t>但如果移动了光源或者旋转对象，就会发现我们有的还是桔子模型的图像，而不是真实桔子的图像</a:t>
            </a:r>
          </a:p>
          <a:p>
            <a:pPr lvl="1">
              <a:buClr>
                <a:srgbClr val="94003F"/>
              </a:buClr>
            </a:pPr>
            <a:r>
              <a:rPr lang="zh-CN" altLang="en-US" sz="1800" dirty="0"/>
              <a:t>因为真实桔子的特征是在表面上有很多小形状变化，但不是颜色的变化</a:t>
            </a:r>
          </a:p>
          <a:p>
            <a:pPr lvl="1">
              <a:buClr>
                <a:srgbClr val="94003F"/>
              </a:buClr>
            </a:pPr>
            <a:r>
              <a:rPr lang="zh-CN" altLang="en-US" sz="1800" dirty="0"/>
              <a:t>纹理映射不能模拟形状变化</a:t>
            </a:r>
          </a:p>
          <a:p>
            <a:pPr marL="228600" lvl="1" indent="-360045">
              <a:spcBef>
                <a:spcPts val="1000"/>
              </a:spcBef>
              <a:buClr>
                <a:srgbClr val="94003F"/>
              </a:buClr>
              <a:buSzPct val="70000"/>
              <a:buFont typeface="Wingdings" panose="05000000000000000000" pitchFamily="2" charset="2"/>
              <a:buChar char="u"/>
            </a:pPr>
            <a:r>
              <a:rPr lang="zh-CN" altLang="en-US" sz="2400" dirty="0"/>
              <a:t>采用凹凸映射</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56</a:t>
            </a:fld>
            <a:endParaRPr lang="zh-CN" altLang="en-US">
              <a:solidFill>
                <a:prstClr val="black"/>
              </a:solidFill>
            </a:endParaRPr>
          </a:p>
        </p:txBody>
      </p:sp>
      <p:pic>
        <p:nvPicPr>
          <p:cNvPr id="5" name="Picture 5"/>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87" b="96418" l="2903" r="97742"/>
                    </a14:imgEffect>
                  </a14:imgLayer>
                </a14:imgProps>
              </a:ext>
              <a:ext uri="{28A0092B-C50C-407E-A947-70E740481C1C}">
                <a14:useLocalDpi xmlns:a14="http://schemas.microsoft.com/office/drawing/2010/main" val="0"/>
              </a:ext>
            </a:extLst>
          </a:blip>
          <a:srcRect/>
          <a:stretch>
            <a:fillRect/>
          </a:stretch>
        </p:blipFill>
        <p:spPr bwMode="auto">
          <a:xfrm>
            <a:off x="6870985" y="1456659"/>
            <a:ext cx="2100542" cy="226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24"/>
          <p:cNvGrpSpPr/>
          <p:nvPr/>
        </p:nvGrpSpPr>
        <p:grpSpPr bwMode="auto">
          <a:xfrm>
            <a:off x="1343309" y="4286331"/>
            <a:ext cx="6577947" cy="2373335"/>
            <a:chOff x="576" y="2016"/>
            <a:chExt cx="4490" cy="1620"/>
          </a:xfrm>
        </p:grpSpPr>
        <p:pic>
          <p:nvPicPr>
            <p:cNvPr id="7" name="Picture 5" descr="spher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2016"/>
              <a:ext cx="1360"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wirly2bu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8" y="2016"/>
              <a:ext cx="1361"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sphere_bump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5" y="2016"/>
              <a:ext cx="1361"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0"/>
            <p:cNvSpPr txBox="1">
              <a:spLocks noChangeArrowheads="1"/>
            </p:cNvSpPr>
            <p:nvPr/>
          </p:nvSpPr>
          <p:spPr bwMode="auto">
            <a:xfrm>
              <a:off x="711" y="3398"/>
              <a:ext cx="12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charset="-128"/>
                </a:defRPr>
              </a:lvl1pPr>
              <a:lvl2pPr marL="37931725" indent="-37474525">
                <a:defRPr sz="2400">
                  <a:solidFill>
                    <a:schemeClr val="tx1"/>
                  </a:solidFill>
                  <a:latin typeface="Arial" panose="020B0604020202020204" pitchFamily="34" charset="0"/>
                  <a:ea typeface="MS PGothic" panose="020B0600070205080204" charset="-128"/>
                </a:defRPr>
              </a:lvl2pPr>
              <a:lvl3pPr>
                <a:defRPr sz="2400">
                  <a:solidFill>
                    <a:schemeClr val="tx1"/>
                  </a:solidFill>
                  <a:latin typeface="Arial" panose="020B0604020202020204" pitchFamily="34" charset="0"/>
                  <a:ea typeface="MS PGothic" panose="020B0600070205080204" charset="-128"/>
                </a:defRPr>
              </a:lvl3pPr>
              <a:lvl4pPr>
                <a:defRPr sz="2400">
                  <a:solidFill>
                    <a:schemeClr val="tx1"/>
                  </a:solidFill>
                  <a:latin typeface="Arial" panose="020B0604020202020204" pitchFamily="34" charset="0"/>
                  <a:ea typeface="MS PGothic" panose="020B0600070205080204" charset="-128"/>
                </a:defRPr>
              </a:lvl4pPr>
              <a:lvl5pPr>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a:spcBef>
                  <a:spcPct val="50000"/>
                </a:spcBef>
              </a:pPr>
              <a:r>
                <a:rPr lang="en-US" altLang="zh-CN" sz="1600"/>
                <a:t>Original shading</a:t>
              </a:r>
            </a:p>
          </p:txBody>
        </p:sp>
        <p:sp>
          <p:nvSpPr>
            <p:cNvPr id="11" name="Text Box 21"/>
            <p:cNvSpPr txBox="1">
              <a:spLocks noChangeArrowheads="1"/>
            </p:cNvSpPr>
            <p:nvPr/>
          </p:nvSpPr>
          <p:spPr bwMode="auto">
            <a:xfrm>
              <a:off x="2064" y="3398"/>
              <a:ext cx="15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charset="-128"/>
                </a:defRPr>
              </a:lvl1pPr>
              <a:lvl2pPr marL="37931725" indent="-37474525">
                <a:defRPr sz="2400">
                  <a:solidFill>
                    <a:schemeClr val="tx1"/>
                  </a:solidFill>
                  <a:latin typeface="Arial" panose="020B0604020202020204" pitchFamily="34" charset="0"/>
                  <a:ea typeface="MS PGothic" panose="020B0600070205080204" charset="-128"/>
                </a:defRPr>
              </a:lvl2pPr>
              <a:lvl3pPr>
                <a:defRPr sz="2400">
                  <a:solidFill>
                    <a:schemeClr val="tx1"/>
                  </a:solidFill>
                  <a:latin typeface="Arial" panose="020B0604020202020204" pitchFamily="34" charset="0"/>
                  <a:ea typeface="MS PGothic" panose="020B0600070205080204" charset="-128"/>
                </a:defRPr>
              </a:lvl3pPr>
              <a:lvl4pPr>
                <a:defRPr sz="2400">
                  <a:solidFill>
                    <a:schemeClr val="tx1"/>
                  </a:solidFill>
                  <a:latin typeface="Arial" panose="020B0604020202020204" pitchFamily="34" charset="0"/>
                  <a:ea typeface="MS PGothic" panose="020B0600070205080204" charset="-128"/>
                </a:defRPr>
              </a:lvl4pPr>
              <a:lvl5pPr>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algn="ctr">
                <a:spcBef>
                  <a:spcPct val="50000"/>
                </a:spcBef>
              </a:pPr>
              <a:r>
                <a:rPr lang="en-US" altLang="zh-CN" sz="1600" dirty="0"/>
                <a:t>Bump map texture</a:t>
              </a:r>
            </a:p>
          </p:txBody>
        </p:sp>
        <p:sp>
          <p:nvSpPr>
            <p:cNvPr id="12" name="Text Box 22"/>
            <p:cNvSpPr txBox="1">
              <a:spLocks noChangeArrowheads="1"/>
            </p:cNvSpPr>
            <p:nvPr/>
          </p:nvSpPr>
          <p:spPr bwMode="auto">
            <a:xfrm>
              <a:off x="3884" y="3405"/>
              <a:ext cx="10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charset="-128"/>
                </a:defRPr>
              </a:lvl1pPr>
              <a:lvl2pPr marL="37931725" indent="-37474525">
                <a:defRPr sz="2400">
                  <a:solidFill>
                    <a:schemeClr val="tx1"/>
                  </a:solidFill>
                  <a:latin typeface="Arial" panose="020B0604020202020204" pitchFamily="34" charset="0"/>
                  <a:ea typeface="MS PGothic" panose="020B0600070205080204" charset="-128"/>
                </a:defRPr>
              </a:lvl2pPr>
              <a:lvl3pPr>
                <a:defRPr sz="2400">
                  <a:solidFill>
                    <a:schemeClr val="tx1"/>
                  </a:solidFill>
                  <a:latin typeface="Arial" panose="020B0604020202020204" pitchFamily="34" charset="0"/>
                  <a:ea typeface="MS PGothic" panose="020B0600070205080204" charset="-128"/>
                </a:defRPr>
              </a:lvl3pPr>
              <a:lvl4pPr>
                <a:defRPr sz="2400">
                  <a:solidFill>
                    <a:schemeClr val="tx1"/>
                  </a:solidFill>
                  <a:latin typeface="Arial" panose="020B0604020202020204" pitchFamily="34" charset="0"/>
                  <a:ea typeface="MS PGothic" panose="020B0600070205080204" charset="-128"/>
                </a:defRPr>
              </a:lvl4pPr>
              <a:lvl5pPr>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a:spcBef>
                  <a:spcPct val="50000"/>
                </a:spcBef>
              </a:pPr>
              <a:r>
                <a:rPr lang="en-US" altLang="zh-CN" sz="1600"/>
                <a:t>Bump mapped</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基本想法</a:t>
            </a:r>
          </a:p>
        </p:txBody>
      </p:sp>
      <p:sp>
        <p:nvSpPr>
          <p:cNvPr id="3" name="内容占位符 2"/>
          <p:cNvSpPr>
            <a:spLocks noGrp="1"/>
          </p:cNvSpPr>
          <p:nvPr>
            <p:ph idx="1"/>
          </p:nvPr>
        </p:nvSpPr>
        <p:spPr/>
        <p:txBody>
          <a:bodyPr/>
          <a:lstStyle/>
          <a:p>
            <a:pPr>
              <a:buClr>
                <a:srgbClr val="94003F"/>
              </a:buClr>
            </a:pPr>
            <a:r>
              <a:rPr lang="zh-CN" altLang="en-US" sz="2400" dirty="0"/>
              <a:t>在生成图像时的光照模型中对曲面的法向进行随机扰动</a:t>
            </a:r>
          </a:p>
          <a:p>
            <a:pPr>
              <a:buClr>
                <a:srgbClr val="94003F"/>
              </a:buClr>
            </a:pPr>
            <a:r>
              <a:rPr lang="zh-CN" altLang="en-US" sz="2400" dirty="0"/>
              <a:t>如此得到的图像就会显现出形状变化的错觉</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t>57</a:t>
            </a:fld>
            <a:endParaRPr lang="zh-CN" altLang="en-US">
              <a:solidFill>
                <a:prstClr val="black"/>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63" y="2936221"/>
            <a:ext cx="3142777" cy="3074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388" y="2891089"/>
            <a:ext cx="3023375" cy="302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Right Arrow 6"/>
          <p:cNvSpPr>
            <a:spLocks noChangeArrowheads="1"/>
          </p:cNvSpPr>
          <p:nvPr/>
        </p:nvSpPr>
        <p:spPr bwMode="auto">
          <a:xfrm>
            <a:off x="4384675" y="4151709"/>
            <a:ext cx="503238" cy="504825"/>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lgn="l" eaLnBrk="0" hangingPunct="0">
              <a:spcBef>
                <a:spcPct val="20000"/>
              </a:spcBef>
              <a:buFont typeface="Wingdings 2" panose="05020102010507070707" charset="2"/>
              <a:buChar char="¡"/>
              <a:defRPr sz="2800" b="1">
                <a:solidFill>
                  <a:srgbClr val="000000"/>
                </a:solidFill>
                <a:latin typeface="华文新魏" panose="02010800040101010101" charset="-122"/>
                <a:ea typeface="华文新魏" panose="02010800040101010101" charset="-122"/>
              </a:defRPr>
            </a:lvl1pPr>
            <a:lvl2pPr marL="742950" indent="-285750" algn="l" eaLnBrk="0" hangingPunct="0">
              <a:spcBef>
                <a:spcPct val="20000"/>
              </a:spcBef>
              <a:buSzPct val="80000"/>
              <a:buFont typeface="Wingdings" panose="05000000000000000000" pitchFamily="2" charset="2"/>
              <a:buChar char="l"/>
              <a:defRPr sz="2000">
                <a:solidFill>
                  <a:srgbClr val="000000"/>
                </a:solidFill>
                <a:latin typeface="华文新魏" panose="02010800040101010101" charset="-122"/>
                <a:ea typeface="华文新魏" panose="02010800040101010101" charset="-122"/>
              </a:defRPr>
            </a:lvl2pPr>
            <a:lvl3pPr marL="1143000" indent="-228600" algn="l" eaLnBrk="0" hangingPunct="0">
              <a:spcBef>
                <a:spcPct val="20000"/>
              </a:spcBef>
              <a:buSzPct val="130000"/>
              <a:buFont typeface="Wingdings" panose="05000000000000000000" pitchFamily="2" charset="2"/>
              <a:buChar char="§"/>
              <a:defRPr>
                <a:solidFill>
                  <a:srgbClr val="000000"/>
                </a:solidFill>
                <a:latin typeface="华文新魏" panose="02010800040101010101" charset="-122"/>
                <a:ea typeface="华文新魏" panose="02010800040101010101" charset="-122"/>
              </a:defRPr>
            </a:lvl3pPr>
            <a:lvl4pPr marL="1600200" indent="-228600" algn="l" eaLnBrk="0" hangingPunct="0">
              <a:spcBef>
                <a:spcPct val="20000"/>
              </a:spcBef>
              <a:buSzPct val="130000"/>
              <a:buChar char="•"/>
              <a:defRPr sz="1600">
                <a:solidFill>
                  <a:srgbClr val="000000"/>
                </a:solidFill>
                <a:latin typeface="华文新魏" panose="02010800040101010101" charset="-122"/>
                <a:ea typeface="华文新魏" panose="02010800040101010101" charset="-122"/>
              </a:defRPr>
            </a:lvl4pPr>
            <a:lvl5pPr marL="2057400" indent="-228600" algn="l" eaLnBrk="0" hangingPunct="0">
              <a:spcBef>
                <a:spcPct val="20000"/>
              </a:spcBef>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5pPr>
            <a:lvl6pPr marL="25146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6pPr>
            <a:lvl7pPr marL="29718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7pPr>
            <a:lvl8pPr marL="34290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8pPr>
            <a:lvl9pPr marL="38862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9pPr>
          </a:lstStyle>
          <a:p>
            <a:pPr algn="ctr" eaLnBrk="1" hangingPunct="1">
              <a:spcBef>
                <a:spcPct val="0"/>
              </a:spcBef>
              <a:buFontTx/>
              <a:buNone/>
            </a:pPr>
            <a:endParaRPr lang="zh-CN" altLang="en-US" b="0">
              <a:solidFill>
                <a:srgbClr val="3333FF"/>
              </a:solidFill>
              <a:latin typeface="Trebuchet MS" panose="020B0603020202020204" charset="0"/>
              <a:ea typeface="굴림" charset="-127"/>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实验</a:t>
            </a:r>
            <a:r>
              <a:rPr lang="en-US" altLang="zh-CN"/>
              <a:t>4.1</a:t>
            </a:r>
            <a:endParaRPr lang="en-US" dirty="0"/>
          </a:p>
        </p:txBody>
      </p:sp>
      <p:sp>
        <p:nvSpPr>
          <p:cNvPr id="3" name="Content Placeholder 2"/>
          <p:cNvSpPr>
            <a:spLocks noGrp="1"/>
          </p:cNvSpPr>
          <p:nvPr>
            <p:ph idx="1"/>
          </p:nvPr>
        </p:nvSpPr>
        <p:spPr/>
        <p:txBody>
          <a:bodyPr/>
          <a:lstStyle/>
          <a:p>
            <a:r>
              <a:rPr lang="zh-CN" altLang="en-US" dirty="0"/>
              <a:t>简单可扩展曲面纹理映射</a:t>
            </a:r>
            <a:endParaRPr lang="en-US" altLang="zh-CN" dirty="0"/>
          </a:p>
          <a:p>
            <a:pPr lvl="1"/>
            <a:r>
              <a:rPr lang="zh-CN" altLang="en-US" dirty="0"/>
              <a:t>了解三维曲面和纹理映基本知识</a:t>
            </a:r>
          </a:p>
          <a:p>
            <a:pPr lvl="1"/>
            <a:r>
              <a:rPr lang="zh-CN" altLang="en-US" dirty="0"/>
              <a:t>了解从图片文件载入纹理数据基本步骤</a:t>
            </a:r>
          </a:p>
          <a:p>
            <a:pPr lvl="1"/>
            <a:r>
              <a:rPr lang="zh-CN" altLang="en-US" dirty="0"/>
              <a:t>掌握三维曲面绘制过程中纹理坐标和几何坐标的使用</a:t>
            </a:r>
            <a:endParaRPr lang="en-US" altLang="zh-CN"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58</a:t>
            </a:fld>
            <a:endParaRPr lang="zh-CN" altLang="en-US" dirty="0"/>
          </a:p>
        </p:txBody>
      </p:sp>
      <p:pic>
        <p:nvPicPr>
          <p:cNvPr id="6" name="Picture 5"/>
          <p:cNvPicPr/>
          <p:nvPr/>
        </p:nvPicPr>
        <p:blipFill rotWithShape="1">
          <a:blip r:embed="rId2"/>
          <a:srcRect b="15575"/>
          <a:stretch>
            <a:fillRect/>
          </a:stretch>
        </p:blipFill>
        <p:spPr bwMode="auto">
          <a:xfrm>
            <a:off x="1460078" y="3083441"/>
            <a:ext cx="5667922" cy="3072810"/>
          </a:xfrm>
          <a:prstGeom prst="rect">
            <a:avLst/>
          </a:prstGeom>
          <a:ln w="9525" cap="flat" cmpd="sng" algn="ctr">
            <a:noFill/>
            <a:prstDash val="solid"/>
            <a:round/>
            <a:headEnd type="none" w="med" len="med"/>
            <a:tailEnd type="none" w="med" len="me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实验四</a:t>
            </a:r>
            <a:endParaRPr lang="en-US" dirty="0"/>
          </a:p>
        </p:txBody>
      </p:sp>
      <p:sp>
        <p:nvSpPr>
          <p:cNvPr id="3" name="Content Placeholder 2"/>
          <p:cNvSpPr>
            <a:spLocks noGrp="1"/>
          </p:cNvSpPr>
          <p:nvPr>
            <p:ph idx="1"/>
          </p:nvPr>
        </p:nvSpPr>
        <p:spPr/>
        <p:txBody>
          <a:bodyPr/>
          <a:lstStyle/>
          <a:p>
            <a:r>
              <a:rPr lang="zh-CN" altLang="en-US" dirty="0"/>
              <a:t>带纹理的</a:t>
            </a:r>
            <a:r>
              <a:rPr lang="en-US" altLang="zh-CN" dirty="0"/>
              <a:t>OBJ</a:t>
            </a:r>
            <a:r>
              <a:rPr lang="zh-CN" altLang="en-US" dirty="0"/>
              <a:t>文件读取和显示</a:t>
            </a:r>
            <a:endParaRPr lang="en-US" altLang="zh-CN" dirty="0"/>
          </a:p>
          <a:p>
            <a:pPr lvl="1"/>
            <a:r>
              <a:rPr lang="zh-CN" altLang="en-US" dirty="0"/>
              <a:t>读取带纹理的</a:t>
            </a:r>
            <a:r>
              <a:rPr lang="en-US" dirty="0" err="1"/>
              <a:t>obj</a:t>
            </a:r>
            <a:r>
              <a:rPr lang="zh-CN" altLang="en-US" dirty="0"/>
              <a:t>文件</a:t>
            </a:r>
            <a:endParaRPr lang="en-US" altLang="zh-CN" dirty="0"/>
          </a:p>
          <a:p>
            <a:pPr lvl="1"/>
            <a:r>
              <a:rPr lang="zh-CN" altLang="en-US" dirty="0"/>
              <a:t>载入相应的纹理图片文件</a:t>
            </a:r>
            <a:endParaRPr lang="en-US" altLang="zh-CN" dirty="0"/>
          </a:p>
          <a:p>
            <a:pPr lvl="1"/>
            <a:r>
              <a:rPr lang="zh-CN" altLang="en-US" dirty="0"/>
              <a:t>将带纹理的模型显示在程序窗口中</a:t>
            </a:r>
            <a:r>
              <a:rPr lang="en-US" dirty="0"/>
              <a:t> </a:t>
            </a:r>
            <a:endParaRPr lang="en-US" altLang="zh-CN" dirty="0"/>
          </a:p>
          <a:p>
            <a:pPr lvl="1"/>
            <a:r>
              <a:rPr lang="zh-CN" altLang="en-US" dirty="0"/>
              <a:t>截止时间：</a:t>
            </a:r>
            <a:r>
              <a:rPr lang="en-US" b="1" dirty="0"/>
              <a:t> </a:t>
            </a:r>
            <a:r>
              <a:rPr lang="en-US" b="1" dirty="0">
                <a:solidFill>
                  <a:srgbClr val="FF0000"/>
                </a:solidFill>
              </a:rPr>
              <a:t>202</a:t>
            </a:r>
            <a:r>
              <a:rPr lang="en-US" altLang="zh-CN" b="1" dirty="0">
                <a:solidFill>
                  <a:srgbClr val="FF0000"/>
                </a:solidFill>
              </a:rPr>
              <a:t>3</a:t>
            </a:r>
            <a:r>
              <a:rPr lang="zh-CN" altLang="en-US" b="1" dirty="0">
                <a:solidFill>
                  <a:srgbClr val="FF0000"/>
                </a:solidFill>
              </a:rPr>
              <a:t>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3</a:t>
            </a:r>
            <a:r>
              <a:rPr lang="zh-CN" altLang="en-US" b="1" dirty="0">
                <a:solidFill>
                  <a:srgbClr val="FF0000"/>
                </a:solidFill>
              </a:rPr>
              <a:t>日</a:t>
            </a:r>
            <a:r>
              <a:rPr lang="en-US" b="1" dirty="0">
                <a:solidFill>
                  <a:srgbClr val="FF0000"/>
                </a:solidFill>
              </a:rPr>
              <a:t> 23:59</a:t>
            </a:r>
            <a:r>
              <a:rPr lang="zh-CN" altLang="en-US" b="1" dirty="0">
                <a:solidFill>
                  <a:srgbClr val="FF0000"/>
                </a:solidFill>
              </a:rPr>
              <a:t>，逾期提交：</a:t>
            </a:r>
            <a:r>
              <a:rPr lang="en-US" altLang="zh-CN" b="1" dirty="0">
                <a:solidFill>
                  <a:srgbClr val="FF0000"/>
                </a:solidFill>
              </a:rPr>
              <a:t>0</a:t>
            </a:r>
            <a:r>
              <a:rPr lang="zh-CN" altLang="en-US" b="1" dirty="0">
                <a:solidFill>
                  <a:srgbClr val="FF0000"/>
                </a:solidFill>
              </a:rPr>
              <a:t>分</a:t>
            </a:r>
            <a:endParaRPr lang="en-US" b="1" dirty="0">
              <a:solidFill>
                <a:srgbClr val="FF0000"/>
              </a:solidFill>
            </a:endParaRP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59</a:t>
            </a:fld>
            <a:endParaRPr lang="zh-CN" altLang="en-US" dirty="0"/>
          </a:p>
        </p:txBody>
      </p:sp>
      <p:pic>
        <p:nvPicPr>
          <p:cNvPr id="5" name="Picture 4"/>
          <p:cNvPicPr/>
          <p:nvPr/>
        </p:nvPicPr>
        <p:blipFill rotWithShape="1">
          <a:blip r:embed="rId2"/>
          <a:srcRect t="15638"/>
          <a:stretch>
            <a:fillRect/>
          </a:stretch>
        </p:blipFill>
        <p:spPr bwMode="auto">
          <a:xfrm>
            <a:off x="1639079" y="3597017"/>
            <a:ext cx="5274310" cy="2603500"/>
          </a:xfrm>
          <a:prstGeom prst="rect">
            <a:avLst/>
          </a:prstGeom>
          <a:ln w="9525" cap="flat" cmpd="sng" algn="ctr">
            <a:noFill/>
            <a:prstDash val="solid"/>
            <a:round/>
            <a:headEnd type="none" w="med" len="med"/>
            <a:tailEnd type="none" w="med" len="me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a:t>
            </a:r>
            <a:r>
              <a:rPr lang="en-US" altLang="zh-CN" dirty="0"/>
              <a:t>Liang-Barsky</a:t>
            </a:r>
            <a:r>
              <a:rPr lang="zh-CN" altLang="en-US" dirty="0"/>
              <a:t>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考虑线段的参数化表示</a:t>
                </a:r>
                <a:endParaRPr lang="en-US" altLang="zh-CN" sz="2400" dirty="0"/>
              </a:p>
              <a:p>
                <a:pPr lvl="1">
                  <a:buClr>
                    <a:schemeClr val="tx1"/>
                  </a:buClr>
                </a:pPr>
                <a14:m>
                  <m:oMath xmlns:m="http://schemas.openxmlformats.org/officeDocument/2006/math">
                    <m:r>
                      <a:rPr lang="en-US" altLang="zh-CN" sz="1800" i="1" dirty="0" smtClean="0">
                        <a:latin typeface="Cambria Math" panose="02040503050406030204" charset="0"/>
                      </a:rPr>
                      <m:t>𝑝</m:t>
                    </m:r>
                    <m:r>
                      <a:rPr lang="en-US" altLang="zh-CN" sz="1800" i="1" dirty="0" smtClean="0">
                        <a:latin typeface="Cambria Math" panose="02040503050406030204" charset="0"/>
                      </a:rPr>
                      <m:t>(</m:t>
                    </m:r>
                    <m:r>
                      <a:rPr lang="el-GR" altLang="zh-CN" sz="1800" i="1" dirty="0">
                        <a:latin typeface="Cambria Math" panose="02040503050406030204" charset="0"/>
                      </a:rPr>
                      <m:t>𝛼</m:t>
                    </m:r>
                    <m:r>
                      <a:rPr lang="el-GR" altLang="zh-CN" sz="1800" i="1" dirty="0">
                        <a:latin typeface="Cambria Math" panose="02040503050406030204" charset="0"/>
                      </a:rPr>
                      <m:t>)=(1 – </m:t>
                    </m:r>
                    <m:r>
                      <a:rPr lang="el-GR" altLang="zh-CN" sz="1800" i="1" dirty="0">
                        <a:latin typeface="Cambria Math" panose="02040503050406030204" charset="0"/>
                      </a:rPr>
                      <m:t>𝛼</m:t>
                    </m:r>
                    <m:r>
                      <a:rPr lang="el-GR" altLang="zh-CN" sz="1800" i="1" dirty="0">
                        <a:latin typeface="Cambria Math" panose="02040503050406030204" charset="0"/>
                      </a:rPr>
                      <m:t>)</m:t>
                    </m:r>
                    <m:r>
                      <a:rPr lang="en-US" altLang="zh-CN" sz="1800" i="1" dirty="0">
                        <a:latin typeface="Cambria Math" panose="02040503050406030204" charset="0"/>
                      </a:rPr>
                      <m:t>𝑝</m:t>
                    </m:r>
                    <m:r>
                      <a:rPr lang="en-US" altLang="zh-CN" sz="1800" i="1" baseline="-25000" dirty="0">
                        <a:latin typeface="Cambria Math" panose="02040503050406030204" charset="0"/>
                      </a:rPr>
                      <m:t>1</m:t>
                    </m:r>
                    <m:r>
                      <a:rPr lang="en-US" altLang="zh-CN" sz="1800" i="1" dirty="0">
                        <a:latin typeface="Cambria Math" panose="02040503050406030204" charset="0"/>
                      </a:rPr>
                      <m:t>+</m:t>
                    </m:r>
                    <m:r>
                      <a:rPr lang="el-GR" altLang="zh-CN" sz="1800" i="1" dirty="0">
                        <a:latin typeface="Cambria Math" panose="02040503050406030204" charset="0"/>
                      </a:rPr>
                      <m:t>𝛼</m:t>
                    </m:r>
                    <m:r>
                      <a:rPr lang="el-GR" altLang="zh-CN" sz="1800" i="1" dirty="0">
                        <a:latin typeface="Cambria Math" panose="02040503050406030204" charset="0"/>
                      </a:rPr>
                      <m:t> </m:t>
                    </m:r>
                    <m:r>
                      <a:rPr lang="en-US" altLang="zh-CN" sz="1800" i="1" dirty="0">
                        <a:latin typeface="Cambria Math" panose="02040503050406030204" charset="0"/>
                      </a:rPr>
                      <m:t>𝑝</m:t>
                    </m:r>
                    <m:r>
                      <a:rPr lang="en-US" altLang="zh-CN" sz="1800" i="1" baseline="-25000" dirty="0">
                        <a:latin typeface="Cambria Math" panose="02040503050406030204" charset="0"/>
                      </a:rPr>
                      <m:t>2</m:t>
                    </m:r>
                    <m:r>
                      <a:rPr lang="en-US" altLang="zh-CN" sz="1800" i="1" dirty="0">
                        <a:latin typeface="Cambria Math" panose="02040503050406030204" charset="0"/>
                      </a:rPr>
                      <m:t>, </m:t>
                    </m:r>
                    <m:r>
                      <a:rPr lang="zh-CN" altLang="en-US" sz="1800" b="0" i="1" dirty="0" smtClean="0">
                        <a:latin typeface="Cambria Math" panose="02040503050406030204" charset="0"/>
                      </a:rPr>
                      <m:t> </m:t>
                    </m:r>
                    <m:r>
                      <a:rPr lang="en-US" altLang="zh-CN" sz="1800" i="1" dirty="0">
                        <a:latin typeface="Cambria Math" panose="02040503050406030204" charset="0"/>
                      </a:rPr>
                      <m:t>0 ≤ </m:t>
                    </m:r>
                    <m:r>
                      <a:rPr lang="el-GR" altLang="zh-CN" sz="1800" i="1" dirty="0">
                        <a:latin typeface="Cambria Math" panose="02040503050406030204" charset="0"/>
                      </a:rPr>
                      <m:t>𝛼</m:t>
                    </m:r>
                    <m:r>
                      <a:rPr lang="el-GR" altLang="zh-CN" sz="1800" i="1" dirty="0">
                        <a:latin typeface="Cambria Math" panose="02040503050406030204" charset="0"/>
                      </a:rPr>
                      <m:t> ≤1</m:t>
                    </m:r>
                  </m:oMath>
                </a14:m>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算法思路</a:t>
                </a:r>
                <a:endParaRPr lang="en-US" altLang="zh-CN" sz="1800" dirty="0"/>
              </a:p>
              <a:p>
                <a:pPr lvl="1">
                  <a:buClr>
                    <a:schemeClr val="tx1"/>
                  </a:buClr>
                </a:pPr>
                <a:r>
                  <a:rPr lang="zh-CN" altLang="en-US" sz="1800" dirty="0"/>
                  <a:t>在计算出来线段所在直线与窗口各边交点对应的</a:t>
                </a:r>
                <a:r>
                  <a:rPr lang="en-US" altLang="zh-CN" sz="1800" dirty="0"/>
                  <a:t>α</a:t>
                </a:r>
                <a:r>
                  <a:rPr lang="zh-CN" altLang="en-US" sz="1800" dirty="0"/>
                  <a:t>值后，我们可以通过这些参数值的顺序区分出各种情形</a:t>
                </a:r>
                <a:endParaRPr lang="zh-CN" altLang="en-US" sz="24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6</a:t>
            </a:fld>
            <a:endParaRPr lang="zh-CN" altLang="en-US"/>
          </a:p>
        </p:txBody>
      </p:sp>
      <p:pic>
        <p:nvPicPr>
          <p:cNvPr id="6" name="图片 5"/>
          <p:cNvPicPr>
            <a:picLocks noChangeAspect="1"/>
          </p:cNvPicPr>
          <p:nvPr/>
        </p:nvPicPr>
        <p:blipFill>
          <a:blip r:embed="rId3"/>
          <a:stretch>
            <a:fillRect/>
          </a:stretch>
        </p:blipFill>
        <p:spPr>
          <a:xfrm>
            <a:off x="2753566" y="2354399"/>
            <a:ext cx="2689810" cy="198925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期末大作业</a:t>
            </a:r>
            <a:endParaRPr lang="en-US" dirty="0"/>
          </a:p>
        </p:txBody>
      </p:sp>
      <p:sp>
        <p:nvSpPr>
          <p:cNvPr id="3" name="Content Placeholder 2"/>
          <p:cNvSpPr>
            <a:spLocks noGrp="1"/>
          </p:cNvSpPr>
          <p:nvPr>
            <p:ph idx="1"/>
          </p:nvPr>
        </p:nvSpPr>
        <p:spPr/>
        <p:txBody>
          <a:bodyPr/>
          <a:lstStyle/>
          <a:p>
            <a:r>
              <a:rPr lang="zh-CN" altLang="en-US" dirty="0"/>
              <a:t>虚拟场景建模</a:t>
            </a:r>
            <a:endParaRPr lang="en-US" altLang="en-US" dirty="0"/>
          </a:p>
          <a:p>
            <a:pPr lvl="1"/>
            <a:r>
              <a:rPr lang="zh-CN" altLang="en-US" dirty="0"/>
              <a:t>场景设计和显示；添加纹理；添加光照，材质，阴影效果</a:t>
            </a:r>
            <a:r>
              <a:rPr lang="en-US" dirty="0"/>
              <a:t>  </a:t>
            </a:r>
          </a:p>
          <a:p>
            <a:pPr lvl="1"/>
            <a:r>
              <a:rPr lang="zh-CN" altLang="en-US" dirty="0"/>
              <a:t>用户交互实现视角切换完成对场景的任意角度浏览</a:t>
            </a:r>
            <a:endParaRPr lang="en-US" altLang="zh-CN" dirty="0"/>
          </a:p>
          <a:p>
            <a:pPr lvl="1"/>
            <a:r>
              <a:rPr lang="zh-CN" altLang="en-US" dirty="0"/>
              <a:t>通过交互控制物体变换</a:t>
            </a:r>
            <a:endParaRPr lang="en-US" altLang="zh-CN" dirty="0"/>
          </a:p>
          <a:p>
            <a:pPr lvl="1"/>
            <a:r>
              <a:rPr lang="zh-CN" altLang="en-US" dirty="0"/>
              <a:t>截止时间：</a:t>
            </a:r>
            <a:r>
              <a:rPr lang="en-US" b="1" dirty="0"/>
              <a:t> </a:t>
            </a:r>
            <a:r>
              <a:rPr lang="en-US" b="1" dirty="0">
                <a:solidFill>
                  <a:srgbClr val="FF0000"/>
                </a:solidFill>
              </a:rPr>
              <a:t>202</a:t>
            </a:r>
            <a:r>
              <a:rPr lang="en-US" altLang="zh-CN" b="1" dirty="0">
                <a:solidFill>
                  <a:srgbClr val="FF0000"/>
                </a:solidFill>
              </a:rPr>
              <a:t>3</a:t>
            </a:r>
            <a:r>
              <a:rPr lang="zh-CN" altLang="en-US" b="1" dirty="0">
                <a:solidFill>
                  <a:srgbClr val="FF0000"/>
                </a:solidFill>
              </a:rPr>
              <a:t>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17</a:t>
            </a:r>
            <a:r>
              <a:rPr lang="zh-CN" altLang="en-US" b="1" dirty="0">
                <a:solidFill>
                  <a:srgbClr val="FF0000"/>
                </a:solidFill>
              </a:rPr>
              <a:t>日</a:t>
            </a:r>
            <a:r>
              <a:rPr lang="en-US" b="1" dirty="0">
                <a:solidFill>
                  <a:srgbClr val="FF0000"/>
                </a:solidFill>
              </a:rPr>
              <a:t> 23:59</a:t>
            </a:r>
            <a:r>
              <a:rPr lang="zh-CN" altLang="en-US" b="1" dirty="0">
                <a:solidFill>
                  <a:srgbClr val="FF0000"/>
                </a:solidFill>
              </a:rPr>
              <a:t>，逾期提交：</a:t>
            </a:r>
            <a:r>
              <a:rPr lang="en-US" altLang="zh-CN" b="1" dirty="0">
                <a:solidFill>
                  <a:srgbClr val="FF0000"/>
                </a:solidFill>
              </a:rPr>
              <a:t>0</a:t>
            </a:r>
            <a:r>
              <a:rPr lang="zh-CN" altLang="en-US" b="1" dirty="0">
                <a:solidFill>
                  <a:srgbClr val="FF0000"/>
                </a:solidFill>
              </a:rPr>
              <a:t>分</a:t>
            </a:r>
            <a:endParaRPr lang="en-US" altLang="zh-CN" b="1" dirty="0">
              <a:solidFill>
                <a:srgbClr val="FF0000"/>
              </a:solidFill>
            </a:endParaRPr>
          </a:p>
          <a:p>
            <a:pPr lvl="1"/>
            <a:r>
              <a:rPr lang="zh-CN" altLang="en-US" b="1" dirty="0">
                <a:solidFill>
                  <a:srgbClr val="FF0000"/>
                </a:solidFill>
              </a:rPr>
              <a:t>最后一周理论课和实验课（</a:t>
            </a:r>
            <a:r>
              <a:rPr lang="en-US" b="1" dirty="0">
                <a:solidFill>
                  <a:srgbClr val="FF0000"/>
                </a:solidFill>
              </a:rPr>
              <a:t> 202</a:t>
            </a:r>
            <a:r>
              <a:rPr lang="en-US" altLang="zh-CN" b="1" dirty="0">
                <a:solidFill>
                  <a:srgbClr val="FF0000"/>
                </a:solidFill>
              </a:rPr>
              <a:t>3</a:t>
            </a:r>
            <a:r>
              <a:rPr lang="zh-CN" altLang="en-US" b="1" dirty="0">
                <a:solidFill>
                  <a:srgbClr val="FF0000"/>
                </a:solidFill>
              </a:rPr>
              <a:t>年</a:t>
            </a:r>
            <a:r>
              <a:rPr lang="en-US" altLang="zh-CN" b="1" dirty="0">
                <a:solidFill>
                  <a:srgbClr val="FF0000"/>
                </a:solidFill>
              </a:rPr>
              <a:t>12</a:t>
            </a:r>
            <a:r>
              <a:rPr lang="zh-CN" altLang="en-US" b="1" dirty="0">
                <a:solidFill>
                  <a:srgbClr val="FF0000"/>
                </a:solidFill>
              </a:rPr>
              <a:t>月</a:t>
            </a:r>
            <a:r>
              <a:rPr lang="en-US" altLang="zh-CN" b="1">
                <a:solidFill>
                  <a:srgbClr val="FF0000"/>
                </a:solidFill>
              </a:rPr>
              <a:t>18</a:t>
            </a:r>
            <a:r>
              <a:rPr lang="zh-CN" altLang="en-US" b="1">
                <a:solidFill>
                  <a:srgbClr val="FF0000"/>
                </a:solidFill>
              </a:rPr>
              <a:t>日</a:t>
            </a:r>
            <a:r>
              <a:rPr lang="en-US" b="1" dirty="0">
                <a:solidFill>
                  <a:srgbClr val="FF0000"/>
                </a:solidFill>
              </a:rPr>
              <a:t> </a:t>
            </a:r>
            <a:r>
              <a:rPr lang="zh-CN" altLang="en-US" b="1" dirty="0">
                <a:solidFill>
                  <a:srgbClr val="FF0000"/>
                </a:solidFill>
              </a:rPr>
              <a:t>）将安排课程大作业答辩</a:t>
            </a:r>
            <a:r>
              <a:rPr lang="zh-CN" altLang="en-US" dirty="0"/>
              <a:t>，按照学号顺序，每人上台展示自己的期末大作业。</a:t>
            </a:r>
            <a:endParaRPr lang="en-US" dirty="0"/>
          </a:p>
          <a:p>
            <a:pPr lvl="1"/>
            <a:endParaRPr lang="en-US" b="1" dirty="0">
              <a:solidFill>
                <a:srgbClr val="FF0000"/>
              </a:solidFill>
            </a:endParaRP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60</a:t>
            </a:fld>
            <a:endParaRPr lang="zh-CN" alt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7636" y="4024880"/>
            <a:ext cx="2385992" cy="24679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49" y="4036493"/>
            <a:ext cx="2456381" cy="245638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7220" y="4036494"/>
            <a:ext cx="2337189" cy="245638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期末大作业</a:t>
            </a:r>
            <a:endParaRPr lang="en-US" dirty="0"/>
          </a:p>
        </p:txBody>
      </p:sp>
      <p:sp>
        <p:nvSpPr>
          <p:cNvPr id="3" name="Content Placeholder 2"/>
          <p:cNvSpPr>
            <a:spLocks noGrp="1"/>
          </p:cNvSpPr>
          <p:nvPr>
            <p:ph idx="1"/>
          </p:nvPr>
        </p:nvSpPr>
        <p:spPr>
          <a:xfrm>
            <a:off x="628650" y="1316830"/>
            <a:ext cx="7886700" cy="4860685"/>
          </a:xfrm>
        </p:spPr>
        <p:txBody>
          <a:bodyPr>
            <a:normAutofit/>
          </a:bodyPr>
          <a:lstStyle/>
          <a:p>
            <a:pPr lvl="0">
              <a:spcAft>
                <a:spcPts val="600"/>
              </a:spcAft>
            </a:pPr>
            <a:r>
              <a:rPr lang="zh-CN" altLang="en-US" sz="2400" dirty="0"/>
              <a:t>上传压缩包“</a:t>
            </a:r>
            <a:r>
              <a:rPr lang="zh-CN" altLang="en-US" sz="2400" b="1" dirty="0">
                <a:solidFill>
                  <a:srgbClr val="FF0000"/>
                </a:solidFill>
              </a:rPr>
              <a:t>学号</a:t>
            </a:r>
            <a:r>
              <a:rPr lang="en-US" altLang="en-US" sz="2400" b="1" dirty="0">
                <a:solidFill>
                  <a:srgbClr val="FF0000"/>
                </a:solidFill>
              </a:rPr>
              <a:t>_</a:t>
            </a:r>
            <a:r>
              <a:rPr lang="zh-CN" altLang="en-US" sz="2400" b="1" dirty="0">
                <a:solidFill>
                  <a:srgbClr val="FF0000"/>
                </a:solidFill>
              </a:rPr>
              <a:t>姓名</a:t>
            </a:r>
            <a:r>
              <a:rPr lang="en-US" altLang="en-US" sz="2400" b="1" dirty="0">
                <a:solidFill>
                  <a:srgbClr val="FF0000"/>
                </a:solidFill>
              </a:rPr>
              <a:t>_</a:t>
            </a:r>
            <a:r>
              <a:rPr lang="zh-CN" altLang="en-US" sz="2400" b="1" dirty="0">
                <a:solidFill>
                  <a:srgbClr val="FF0000"/>
                </a:solidFill>
              </a:rPr>
              <a:t>期末大作业</a:t>
            </a:r>
            <a:r>
              <a:rPr lang="zh-CN" altLang="en-US" sz="2400" dirty="0"/>
              <a:t>”，包括：</a:t>
            </a:r>
            <a:endParaRPr lang="en-US" altLang="zh-CN" sz="2400" dirty="0"/>
          </a:p>
          <a:p>
            <a:pPr lvl="1">
              <a:spcAft>
                <a:spcPts val="600"/>
              </a:spcAft>
            </a:pPr>
            <a:r>
              <a:rPr lang="zh-CN" altLang="en-US" sz="1800" dirty="0"/>
              <a:t>过程说明报告：</a:t>
            </a:r>
            <a:endParaRPr lang="en-US" altLang="zh-CN" sz="1800" dirty="0"/>
          </a:p>
          <a:p>
            <a:pPr lvl="2">
              <a:spcAft>
                <a:spcPts val="600"/>
              </a:spcAft>
            </a:pPr>
            <a:r>
              <a:rPr lang="zh-CN" altLang="en-US" sz="1600" dirty="0"/>
              <a:t>填写</a:t>
            </a:r>
            <a:r>
              <a:rPr lang="en-US" altLang="en-US" sz="1600" dirty="0"/>
              <a:t>“</a:t>
            </a:r>
            <a:r>
              <a:rPr lang="zh-CN" altLang="en-US" sz="1600" dirty="0"/>
              <a:t>以论文、报告等形式考核专用答题纸</a:t>
            </a:r>
            <a:r>
              <a:rPr lang="en-US" altLang="en-US" sz="1600" dirty="0"/>
              <a:t>.doc</a:t>
            </a:r>
            <a:r>
              <a:rPr lang="zh-CN" altLang="en-US" sz="1600" dirty="0"/>
              <a:t>”，并重命名为“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答题纸</a:t>
            </a:r>
            <a:r>
              <a:rPr lang="zh-CN" altLang="en-US" sz="1600" dirty="0"/>
              <a:t>”</a:t>
            </a:r>
            <a:endParaRPr lang="en-US" altLang="zh-CN" sz="1600" dirty="0"/>
          </a:p>
          <a:p>
            <a:pPr lvl="1">
              <a:spcAft>
                <a:spcPts val="600"/>
              </a:spcAft>
            </a:pPr>
            <a:r>
              <a:rPr lang="zh-CN" altLang="en-US" sz="1800" dirty="0"/>
              <a:t>使用说明书：</a:t>
            </a:r>
            <a:endParaRPr lang="en-US" altLang="zh-CN" sz="1800" dirty="0"/>
          </a:p>
          <a:p>
            <a:pPr lvl="2">
              <a:spcAft>
                <a:spcPts val="600"/>
              </a:spcAft>
            </a:pPr>
            <a:r>
              <a:rPr lang="zh-CN" altLang="en-US" sz="1600" dirty="0"/>
              <a:t>自行撰写一个</a:t>
            </a:r>
            <a:r>
              <a:rPr lang="en-US" altLang="en-US" sz="1600" dirty="0"/>
              <a:t>word</a:t>
            </a:r>
            <a:r>
              <a:rPr lang="zh-CN" altLang="en-US" sz="1600" dirty="0"/>
              <a:t>文档，命名为“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使用说明书</a:t>
            </a:r>
            <a:r>
              <a:rPr lang="zh-CN" altLang="en-US" sz="1600" dirty="0"/>
              <a:t>”</a:t>
            </a:r>
            <a:endParaRPr lang="en-US" altLang="zh-CN" sz="1600" dirty="0"/>
          </a:p>
          <a:p>
            <a:pPr lvl="2">
              <a:spcAft>
                <a:spcPts val="600"/>
              </a:spcAft>
            </a:pPr>
            <a:r>
              <a:rPr lang="zh-CN" altLang="en-US" sz="1600" dirty="0"/>
              <a:t>内容必须包含：</a:t>
            </a:r>
            <a:endParaRPr lang="en-US" altLang="zh-CN" sz="1600" dirty="0"/>
          </a:p>
          <a:p>
            <a:pPr lvl="3">
              <a:spcAft>
                <a:spcPts val="600"/>
              </a:spcAft>
            </a:pPr>
            <a:r>
              <a:rPr lang="zh-CN" altLang="en-US" sz="1400" dirty="0"/>
              <a:t>一张有代表性的场景绘制截图</a:t>
            </a:r>
            <a:endParaRPr lang="en-US" altLang="zh-CN" sz="1400" dirty="0"/>
          </a:p>
          <a:p>
            <a:pPr lvl="4">
              <a:spcAft>
                <a:spcPts val="600"/>
              </a:spcAft>
            </a:pPr>
            <a:r>
              <a:rPr lang="zh-CN" altLang="en-US" sz="1400" dirty="0"/>
              <a:t>将图片单独保存并一起上传，命名为“</a:t>
            </a:r>
            <a:r>
              <a:rPr lang="zh-CN" altLang="en-US" sz="1400" dirty="0">
                <a:solidFill>
                  <a:srgbClr val="FF0000"/>
                </a:solidFill>
              </a:rPr>
              <a:t>学号</a:t>
            </a:r>
            <a:r>
              <a:rPr lang="en-US" altLang="zh-CN" sz="1400" dirty="0">
                <a:solidFill>
                  <a:srgbClr val="FF0000"/>
                </a:solidFill>
              </a:rPr>
              <a:t>_</a:t>
            </a:r>
            <a:r>
              <a:rPr lang="zh-CN" altLang="en-US" sz="1400" dirty="0">
                <a:solidFill>
                  <a:srgbClr val="FF0000"/>
                </a:solidFill>
              </a:rPr>
              <a:t>姓名</a:t>
            </a:r>
            <a:r>
              <a:rPr lang="en-US" altLang="zh-CN" sz="1400" dirty="0">
                <a:solidFill>
                  <a:srgbClr val="FF0000"/>
                </a:solidFill>
              </a:rPr>
              <a:t>_</a:t>
            </a:r>
            <a:r>
              <a:rPr lang="zh-CN" altLang="en-US" sz="1400" dirty="0">
                <a:solidFill>
                  <a:srgbClr val="FF0000"/>
                </a:solidFill>
              </a:rPr>
              <a:t>场景截图</a:t>
            </a:r>
            <a:r>
              <a:rPr lang="zh-CN" altLang="en-US" sz="1400" dirty="0"/>
              <a:t>”</a:t>
            </a:r>
            <a:endParaRPr lang="en-US" altLang="zh-CN" sz="1400" dirty="0"/>
          </a:p>
          <a:p>
            <a:pPr lvl="3">
              <a:spcAft>
                <a:spcPts val="600"/>
              </a:spcAft>
            </a:pPr>
            <a:r>
              <a:rPr lang="zh-CN" altLang="en-US" sz="1400" dirty="0"/>
              <a:t>场景中模型的层次结构框图</a:t>
            </a:r>
            <a:endParaRPr lang="en-US" altLang="zh-CN" sz="1400" dirty="0"/>
          </a:p>
          <a:p>
            <a:pPr lvl="3">
              <a:spcAft>
                <a:spcPts val="600"/>
              </a:spcAft>
            </a:pPr>
            <a:r>
              <a:rPr lang="zh-CN" altLang="en-US" sz="1400" dirty="0"/>
              <a:t>鼠标和键盘的具体交互用法</a:t>
            </a:r>
            <a:endParaRPr lang="en-US" altLang="zh-CN" sz="1400" dirty="0"/>
          </a:p>
          <a:p>
            <a:pPr lvl="1">
              <a:spcAft>
                <a:spcPts val="600"/>
              </a:spcAft>
            </a:pPr>
            <a:r>
              <a:rPr lang="zh-CN" altLang="en-US" sz="1800" dirty="0"/>
              <a:t>源代码压缩包</a:t>
            </a:r>
            <a:r>
              <a:rPr lang="en-US" sz="1800" dirty="0"/>
              <a:t> </a:t>
            </a:r>
            <a:r>
              <a:rPr lang="zh-CN" altLang="en-US" sz="1800" dirty="0"/>
              <a:t>：</a:t>
            </a:r>
            <a:endParaRPr lang="en-US" sz="1800" dirty="0"/>
          </a:p>
          <a:p>
            <a:pPr lvl="2">
              <a:spcAft>
                <a:spcPts val="600"/>
              </a:spcAft>
            </a:pPr>
            <a:r>
              <a:rPr lang="zh-CN" altLang="en-US" sz="1600" dirty="0"/>
              <a:t>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源代码</a:t>
            </a:r>
            <a:r>
              <a:rPr lang="zh-CN" altLang="en-US" sz="1600" dirty="0"/>
              <a:t>”</a:t>
            </a:r>
            <a:endParaRPr lang="en-US" altLang="en-US" sz="16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61</a:t>
            </a:fld>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矩形 1"/>
          <p:cNvSpPr/>
          <p:nvPr/>
        </p:nvSpPr>
        <p:spPr>
          <a:xfrm>
            <a:off x="0" y="0"/>
            <a:ext cx="9144000" cy="1262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7"/>
          <p:cNvSpPr/>
          <p:nvPr/>
        </p:nvSpPr>
        <p:spPr>
          <a:xfrm>
            <a:off x="2951204" y="149764"/>
            <a:ext cx="3241592" cy="1569660"/>
          </a:xfrm>
          <a:prstGeom prst="rect">
            <a:avLst/>
          </a:prstGeom>
        </p:spPr>
        <p:txBody>
          <a:bodyPr wrap="none">
            <a:spAutoFit/>
          </a:bodyPr>
          <a:lstStyle/>
          <a:p>
            <a:pPr algn="ctr"/>
            <a:r>
              <a:rPr lang="en-US" altLang="zh-CN" sz="9600" b="1" dirty="0">
                <a:solidFill>
                  <a:srgbClr val="94003F"/>
                </a:solidFill>
                <a:latin typeface="微软雅黑" panose="020B0503020204020204" pitchFamily="34" charset="-122"/>
                <a:ea typeface="微软雅黑" panose="020B0503020204020204" pitchFamily="34" charset="-122"/>
              </a:rPr>
              <a:t>Q&amp;A</a:t>
            </a:r>
            <a:endParaRPr lang="zh-CN" altLang="en-US" sz="9600" b="1" dirty="0">
              <a:solidFill>
                <a:srgbClr val="94003F"/>
              </a:solidFill>
              <a:latin typeface="微软雅黑" panose="020B0503020204020204" pitchFamily="34" charset="-122"/>
              <a:ea typeface="微软雅黑" panose="020B0503020204020204" pitchFamily="34" charset="-122"/>
            </a:endParaRPr>
          </a:p>
        </p:txBody>
      </p:sp>
      <p:pic>
        <p:nvPicPr>
          <p:cNvPr id="14" name="图片 11"/>
          <p:cNvPicPr>
            <a:picLocks noChangeAspect="1"/>
          </p:cNvPicPr>
          <p:nvPr/>
        </p:nvPicPr>
        <p:blipFill>
          <a:blip r:embed="rId3"/>
          <a:stretch>
            <a:fillRect/>
          </a:stretch>
        </p:blipFill>
        <p:spPr>
          <a:xfrm>
            <a:off x="1787450" y="1991082"/>
            <a:ext cx="1112742" cy="1112742"/>
          </a:xfrm>
          <a:prstGeom prst="rect">
            <a:avLst/>
          </a:prstGeom>
        </p:spPr>
      </p:pic>
      <p:sp>
        <p:nvSpPr>
          <p:cNvPr id="15" name="圆角矩形 13"/>
          <p:cNvSpPr/>
          <p:nvPr/>
        </p:nvSpPr>
        <p:spPr>
          <a:xfrm>
            <a:off x="5780902" y="3127217"/>
            <a:ext cx="2109764"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vcc.szu.edu.cn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圆角矩形 14"/>
          <p:cNvSpPr/>
          <p:nvPr/>
        </p:nvSpPr>
        <p:spPr>
          <a:xfrm>
            <a:off x="1182455" y="3127217"/>
            <a:ext cx="2387218"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www.szu.edu.cn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6"/>
          <p:cNvSpPr/>
          <p:nvPr/>
        </p:nvSpPr>
        <p:spPr>
          <a:xfrm>
            <a:off x="3633282" y="3621719"/>
            <a:ext cx="1877437" cy="769441"/>
          </a:xfrm>
          <a:prstGeom prst="rect">
            <a:avLst/>
          </a:prstGeom>
        </p:spPr>
        <p:txBody>
          <a:bodyPr wrap="none">
            <a:spAutoFit/>
          </a:bodyPr>
          <a:lstStyle/>
          <a:p>
            <a:pPr algn="ctr"/>
            <a:r>
              <a:rPr lang="zh-CN" altLang="en-US" sz="4400" dirty="0">
                <a:latin typeface="叶根友刀锋黑草" panose="02010601030101010101" pitchFamily="2" charset="-122"/>
                <a:ea typeface="叶根友刀锋黑草" panose="02010601030101010101" pitchFamily="2" charset="-122"/>
              </a:rPr>
              <a:t>胡瑞珍</a:t>
            </a:r>
          </a:p>
        </p:txBody>
      </p:sp>
      <p:sp>
        <p:nvSpPr>
          <p:cNvPr id="18" name="圆角矩形 12"/>
          <p:cNvSpPr/>
          <p:nvPr/>
        </p:nvSpPr>
        <p:spPr>
          <a:xfrm>
            <a:off x="2350083" y="4391160"/>
            <a:ext cx="4443833"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lumMod val="65000"/>
                    <a:lumOff val="35000"/>
                  </a:schemeClr>
                </a:solidFill>
                <a:hlinkClick r:id="rId4"/>
              </a:rPr>
              <a:t>http://</a:t>
            </a:r>
            <a:r>
              <a:rPr lang="en-US" altLang="zh-CN" sz="2000" b="1" dirty="0" err="1">
                <a:solidFill>
                  <a:schemeClr val="tx1">
                    <a:lumMod val="65000"/>
                    <a:lumOff val="35000"/>
                  </a:schemeClr>
                </a:solidFill>
                <a:hlinkClick r:id="rId4"/>
              </a:rPr>
              <a:t>csse.szu.edu.cn</a:t>
            </a:r>
            <a:r>
              <a:rPr lang="en-US" altLang="zh-CN" sz="2000" b="1" dirty="0">
                <a:solidFill>
                  <a:schemeClr val="tx1">
                    <a:lumMod val="65000"/>
                    <a:lumOff val="35000"/>
                  </a:schemeClr>
                </a:solidFill>
                <a:hlinkClick r:id="rId4"/>
              </a:rPr>
              <a:t>/staff/</a:t>
            </a:r>
            <a:r>
              <a:rPr lang="en-US" altLang="zh-CN" sz="2000" b="1" dirty="0" err="1">
                <a:solidFill>
                  <a:schemeClr val="tx1">
                    <a:lumMod val="65000"/>
                    <a:lumOff val="35000"/>
                  </a:schemeClr>
                </a:solidFill>
                <a:hlinkClick r:id="rId4"/>
              </a:rPr>
              <a:t>ruizhenhu</a:t>
            </a:r>
            <a:r>
              <a:rPr lang="en-US" altLang="zh-CN" sz="2000" b="1" dirty="0">
                <a:solidFill>
                  <a:schemeClr val="tx1">
                    <a:lumMod val="65000"/>
                    <a:lumOff val="35000"/>
                  </a:schemeClr>
                </a:solidFill>
                <a:hlinkClick r:id="rId4"/>
              </a:rPr>
              <a:t>/</a:t>
            </a:r>
            <a:endParaRPr lang="zh-CN" altLang="en-US" sz="2000" b="1" dirty="0">
              <a:solidFill>
                <a:schemeClr val="tx1">
                  <a:lumMod val="65000"/>
                  <a:lumOff val="35000"/>
                </a:schemeClr>
              </a:solidFill>
            </a:endParaRP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9751" y="2004825"/>
            <a:ext cx="1132065" cy="1132065"/>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821" y="1851421"/>
            <a:ext cx="1638300" cy="16383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a:t>
            </a:r>
            <a:r>
              <a:rPr lang="en-US" altLang="zh-CN" dirty="0"/>
              <a:t>Liang-Barsky</a:t>
            </a:r>
            <a:r>
              <a:rPr lang="zh-CN" altLang="en-US" dirty="0"/>
              <a:t>算法</a:t>
            </a:r>
          </a:p>
        </p:txBody>
      </p:sp>
      <p:sp>
        <p:nvSpPr>
          <p:cNvPr id="3" name="内容占位符 2"/>
          <p:cNvSpPr>
            <a:spLocks noGrp="1"/>
          </p:cNvSpPr>
          <p:nvPr>
            <p:ph idx="1"/>
          </p:nvPr>
        </p:nvSpPr>
        <p:spPr/>
        <p:txBody>
          <a:bodyPr>
            <a:normAutofit/>
          </a:bodyPr>
          <a:lstStyle/>
          <a:p>
            <a:r>
              <a:rPr lang="zh-CN" altLang="pt-BR" sz="2400" dirty="0"/>
              <a:t>情形</a:t>
            </a:r>
            <a:r>
              <a:rPr lang="pt-BR" altLang="zh-CN" sz="2400" dirty="0"/>
              <a:t>(a): α</a:t>
            </a:r>
            <a:r>
              <a:rPr lang="pt-BR" altLang="zh-CN" sz="2400" baseline="-25000" dirty="0"/>
              <a:t>1</a:t>
            </a:r>
            <a:r>
              <a:rPr lang="pt-BR" altLang="zh-CN" sz="2400" dirty="0"/>
              <a:t> &lt; α</a:t>
            </a:r>
            <a:r>
              <a:rPr lang="pt-BR" altLang="zh-CN" sz="2400" baseline="-25000" dirty="0"/>
              <a:t>2</a:t>
            </a:r>
            <a:r>
              <a:rPr lang="pt-BR" altLang="zh-CN" sz="2400" dirty="0"/>
              <a:t> &lt; α</a:t>
            </a:r>
            <a:r>
              <a:rPr lang="pt-BR" altLang="zh-CN" sz="2400" baseline="-25000" dirty="0"/>
              <a:t>3</a:t>
            </a:r>
            <a:r>
              <a:rPr lang="pt-BR" altLang="zh-CN" sz="2400" dirty="0"/>
              <a:t> &lt; α</a:t>
            </a:r>
            <a:r>
              <a:rPr lang="pt-BR" altLang="zh-CN" sz="2400" baseline="-25000" dirty="0"/>
              <a:t>4</a:t>
            </a:r>
            <a:r>
              <a:rPr lang="zh-CN" altLang="en-US" sz="2400" dirty="0"/>
              <a:t>：</a:t>
            </a:r>
            <a:endParaRPr lang="en-US" altLang="zh-CN" sz="1800" dirty="0"/>
          </a:p>
          <a:p>
            <a:pPr lvl="1">
              <a:buClr>
                <a:schemeClr val="tx1"/>
              </a:buClr>
            </a:pPr>
            <a:r>
              <a:rPr lang="zh-CN" altLang="en-US" sz="1800" dirty="0"/>
              <a:t>交点依次在右、顶、左、底边：缩短</a:t>
            </a:r>
            <a:endParaRPr lang="en-US" altLang="zh-CN" sz="1800" dirty="0"/>
          </a:p>
          <a:p>
            <a:pPr lvl="1">
              <a:buClr>
                <a:schemeClr val="tx1"/>
              </a:buClr>
            </a:pPr>
            <a:endParaRPr lang="en-US" altLang="zh-CN" sz="1800" dirty="0"/>
          </a:p>
          <a:p>
            <a:r>
              <a:rPr lang="zh-CN" altLang="en-US" sz="2400" dirty="0"/>
              <a:t>情形</a:t>
            </a:r>
            <a:r>
              <a:rPr lang="en-US" altLang="zh-CN" sz="2400" dirty="0"/>
              <a:t>(b): </a:t>
            </a:r>
            <a:r>
              <a:rPr lang="el-GR" altLang="zh-CN" sz="2400" dirty="0"/>
              <a:t>α</a:t>
            </a:r>
            <a:r>
              <a:rPr lang="el-GR" altLang="zh-CN" sz="2400" baseline="-25000" dirty="0"/>
              <a:t>1</a:t>
            </a:r>
            <a:r>
              <a:rPr lang="el-GR" altLang="zh-CN" sz="2400" dirty="0"/>
              <a:t> &lt; α</a:t>
            </a:r>
            <a:r>
              <a:rPr lang="el-GR" altLang="zh-CN" sz="2400" baseline="-25000" dirty="0"/>
              <a:t>3</a:t>
            </a:r>
            <a:r>
              <a:rPr lang="el-GR" altLang="zh-CN" sz="2400" dirty="0"/>
              <a:t> &lt; α</a:t>
            </a:r>
            <a:r>
              <a:rPr lang="el-GR" altLang="zh-CN" sz="2400" baseline="-25000" dirty="0"/>
              <a:t>2 </a:t>
            </a:r>
            <a:r>
              <a:rPr lang="el-GR" altLang="zh-CN" sz="2400" dirty="0"/>
              <a:t>&lt; α</a:t>
            </a:r>
            <a:r>
              <a:rPr lang="el-GR" altLang="zh-CN" sz="2400" baseline="-25000" dirty="0"/>
              <a:t>4</a:t>
            </a:r>
            <a:r>
              <a:rPr lang="zh-CN" altLang="en-US" sz="2400" dirty="0"/>
              <a:t>：</a:t>
            </a:r>
            <a:endParaRPr lang="zh-CN" altLang="en-US" sz="1800" dirty="0"/>
          </a:p>
          <a:p>
            <a:pPr lvl="1">
              <a:buClr>
                <a:schemeClr val="tx1"/>
              </a:buClr>
            </a:pPr>
            <a:r>
              <a:rPr lang="zh-CN" altLang="en-US" sz="1800" dirty="0"/>
              <a:t>交点依次在右、左、顶、底：抛弃</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7</a:t>
            </a:fld>
            <a:endParaRPr lang="zh-CN" altLang="en-US"/>
          </a:p>
        </p:txBody>
      </p:sp>
      <p:pic>
        <p:nvPicPr>
          <p:cNvPr id="6" name="图片 5"/>
          <p:cNvPicPr>
            <a:picLocks noChangeAspect="1"/>
          </p:cNvPicPr>
          <p:nvPr/>
        </p:nvPicPr>
        <p:blipFill>
          <a:blip r:embed="rId2"/>
          <a:stretch>
            <a:fillRect/>
          </a:stretch>
        </p:blipFill>
        <p:spPr>
          <a:xfrm>
            <a:off x="4559025" y="3425766"/>
            <a:ext cx="25950" cy="6467"/>
          </a:xfrm>
          <a:prstGeom prst="rect">
            <a:avLst/>
          </a:prstGeom>
        </p:spPr>
      </p:pic>
      <p:pic>
        <p:nvPicPr>
          <p:cNvPr id="8" name="图片 7"/>
          <p:cNvPicPr>
            <a:picLocks noChangeAspect="1"/>
          </p:cNvPicPr>
          <p:nvPr/>
        </p:nvPicPr>
        <p:blipFill>
          <a:blip r:embed="rId3"/>
          <a:stretch>
            <a:fillRect/>
          </a:stretch>
        </p:blipFill>
        <p:spPr>
          <a:xfrm>
            <a:off x="801771" y="3432233"/>
            <a:ext cx="7240050" cy="25090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多边形的裁剪</a:t>
            </a:r>
          </a:p>
        </p:txBody>
      </p:sp>
      <p:sp>
        <p:nvSpPr>
          <p:cNvPr id="3" name="内容占位符 2"/>
          <p:cNvSpPr>
            <a:spLocks noGrp="1"/>
          </p:cNvSpPr>
          <p:nvPr>
            <p:ph idx="1"/>
          </p:nvPr>
        </p:nvSpPr>
        <p:spPr>
          <a:xfrm>
            <a:off x="628650" y="1316831"/>
            <a:ext cx="7886700" cy="5059906"/>
          </a:xfrm>
        </p:spPr>
        <p:txBody>
          <a:bodyPr>
            <a:normAutofit/>
          </a:bodyPr>
          <a:lstStyle/>
          <a:p>
            <a:r>
              <a:rPr lang="zh-CN" altLang="en-US" sz="2400" dirty="0"/>
              <a:t>并不像线段裁剪那样简单：</a:t>
            </a:r>
            <a:endParaRPr lang="en-US" altLang="zh-CN" sz="1800" dirty="0"/>
          </a:p>
          <a:p>
            <a:pPr lvl="1">
              <a:buClr>
                <a:schemeClr val="tx1"/>
              </a:buClr>
            </a:pPr>
            <a:r>
              <a:rPr lang="zh-CN" altLang="en-US" sz="1800" dirty="0"/>
              <a:t>裁剪一条线段最多得到一条线段</a:t>
            </a:r>
          </a:p>
          <a:p>
            <a:pPr lvl="1">
              <a:buClr>
                <a:schemeClr val="tx1"/>
              </a:buClr>
            </a:pPr>
            <a:r>
              <a:rPr lang="zh-CN" altLang="en-US" sz="1800" dirty="0"/>
              <a:t>裁剪一个多边形可以得到多个多边形</a:t>
            </a:r>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marL="360045" lvl="1" indent="-360045">
              <a:spcBef>
                <a:spcPts val="1000"/>
              </a:spcBef>
              <a:buClr>
                <a:srgbClr val="94003F"/>
              </a:buClr>
              <a:buSzPct val="70000"/>
              <a:buFont typeface="Wingdings" panose="05000000000000000000" pitchFamily="2" charset="2"/>
              <a:buChar char="u"/>
            </a:pPr>
            <a:endParaRPr lang="en-US" altLang="zh-CN" sz="2400" dirty="0"/>
          </a:p>
          <a:p>
            <a:pPr marL="360045" lvl="1" indent="-360045">
              <a:spcBef>
                <a:spcPts val="1000"/>
              </a:spcBef>
              <a:buClr>
                <a:srgbClr val="94003F"/>
              </a:buClr>
              <a:buSzPct val="70000"/>
              <a:buFont typeface="Wingdings" panose="05000000000000000000" pitchFamily="2" charset="2"/>
              <a:buChar char="u"/>
            </a:pPr>
            <a:r>
              <a:rPr lang="zh-CN" altLang="en-US" sz="2400" dirty="0"/>
              <a:t>然而，裁剪凸多边形最多得到一个凸多边形</a:t>
            </a:r>
            <a:r>
              <a:rPr lang="zh-CN" altLang="en-US" sz="2400" dirty="0">
                <a:solidFill>
                  <a:srgbClr val="FF0000"/>
                </a:solidFill>
              </a:rPr>
              <a:t>（为什么？）</a:t>
            </a:r>
          </a:p>
          <a:p>
            <a:endParaRPr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8</a:t>
            </a:fld>
            <a:endParaRPr lang="zh-CN" altLang="en-US"/>
          </a:p>
        </p:txBody>
      </p:sp>
      <p:pic>
        <p:nvPicPr>
          <p:cNvPr id="6" name="图片 5"/>
          <p:cNvPicPr>
            <a:picLocks noChangeAspect="1"/>
          </p:cNvPicPr>
          <p:nvPr/>
        </p:nvPicPr>
        <p:blipFill>
          <a:blip r:embed="rId2"/>
          <a:stretch>
            <a:fillRect/>
          </a:stretch>
        </p:blipFill>
        <p:spPr>
          <a:xfrm>
            <a:off x="4559025" y="3425766"/>
            <a:ext cx="25950" cy="6467"/>
          </a:xfrm>
          <a:prstGeom prst="rect">
            <a:avLst/>
          </a:prstGeom>
        </p:spPr>
      </p:pic>
      <p:pic>
        <p:nvPicPr>
          <p:cNvPr id="7" name="图片 6"/>
          <p:cNvPicPr>
            <a:picLocks noChangeAspect="1"/>
          </p:cNvPicPr>
          <p:nvPr/>
        </p:nvPicPr>
        <p:blipFill>
          <a:blip r:embed="rId3"/>
          <a:stretch>
            <a:fillRect/>
          </a:stretch>
        </p:blipFill>
        <p:spPr>
          <a:xfrm>
            <a:off x="1347505" y="2616665"/>
            <a:ext cx="6015821" cy="24602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光栅化</a:t>
            </a:r>
          </a:p>
        </p:txBody>
      </p:sp>
      <p:sp>
        <p:nvSpPr>
          <p:cNvPr id="3" name="内容占位符 2"/>
          <p:cNvSpPr>
            <a:spLocks noGrp="1"/>
          </p:cNvSpPr>
          <p:nvPr>
            <p:ph idx="1"/>
          </p:nvPr>
        </p:nvSpPr>
        <p:spPr/>
        <p:txBody>
          <a:bodyPr>
            <a:normAutofit/>
          </a:bodyPr>
          <a:lstStyle/>
          <a:p>
            <a:r>
              <a:rPr lang="zh-CN" altLang="en-US" sz="2400" dirty="0"/>
              <a:t>光栅化</a:t>
            </a:r>
            <a:r>
              <a:rPr lang="en-US" altLang="zh-CN" sz="2400" dirty="0"/>
              <a:t>/</a:t>
            </a:r>
            <a:r>
              <a:rPr lang="zh-CN" altLang="en-US" sz="2400" dirty="0"/>
              <a:t>扫描转化</a:t>
            </a:r>
            <a:endParaRPr lang="en-US" altLang="zh-CN" sz="2400" dirty="0"/>
          </a:p>
          <a:p>
            <a:pPr lvl="1">
              <a:buClr>
                <a:schemeClr val="tx1"/>
              </a:buClr>
            </a:pPr>
            <a:r>
              <a:rPr lang="zh-CN" altLang="en-US" sz="1800" dirty="0"/>
              <a:t>基于顶点给出表示对象的一组像素就称为光栅化（</a:t>
            </a:r>
            <a:r>
              <a:rPr lang="en-US" altLang="zh-CN" sz="1800" dirty="0"/>
              <a:t>rasterization</a:t>
            </a:r>
            <a:r>
              <a:rPr lang="zh-CN" altLang="en-US" sz="1800" dirty="0"/>
              <a:t>）或者扫描转化（</a:t>
            </a:r>
            <a:r>
              <a:rPr lang="en-US" altLang="zh-CN" sz="1800" dirty="0"/>
              <a:t>scan conversion</a:t>
            </a:r>
            <a:r>
              <a:rPr lang="zh-CN" altLang="en-US" sz="1800" dirty="0"/>
              <a:t>）</a:t>
            </a:r>
            <a:endParaRPr lang="en-US" altLang="zh-CN" sz="1800" dirty="0"/>
          </a:p>
          <a:p>
            <a:pPr lvl="1">
              <a:buClr>
                <a:schemeClr val="tx1"/>
              </a:buClr>
            </a:pPr>
            <a:r>
              <a:rPr lang="zh-CN" altLang="en-US" sz="1800" dirty="0"/>
              <a:t>光栅化产生</a:t>
            </a:r>
            <a:r>
              <a:rPr lang="zh-CN" altLang="en-US" sz="1800" dirty="0">
                <a:solidFill>
                  <a:srgbClr val="0000FF"/>
                </a:solidFill>
              </a:rPr>
              <a:t>片元</a:t>
            </a:r>
            <a:endParaRPr lang="en-US" altLang="zh-CN" sz="1800" dirty="0">
              <a:solidFill>
                <a:srgbClr val="0000FF"/>
              </a:solidFill>
            </a:endParaRPr>
          </a:p>
          <a:p>
            <a:pPr lvl="2">
              <a:buClr>
                <a:schemeClr val="tx1"/>
              </a:buClr>
            </a:pPr>
            <a:endParaRPr lang="en-US" altLang="zh-CN" sz="1800" dirty="0"/>
          </a:p>
          <a:p>
            <a:endParaRPr lang="en-US" altLang="zh-CN" sz="2400" dirty="0"/>
          </a:p>
          <a:p>
            <a:r>
              <a:rPr lang="zh-CN" altLang="en-US" sz="2400" dirty="0"/>
              <a:t>屏幕坐标</a:t>
            </a:r>
            <a:endParaRPr lang="en-US" altLang="zh-CN" sz="2400" dirty="0"/>
          </a:p>
          <a:p>
            <a:pPr lvl="1">
              <a:buClr>
                <a:schemeClr val="tx1"/>
              </a:buClr>
            </a:pPr>
            <a:r>
              <a:rPr lang="zh-CN" altLang="en-US" sz="1800" dirty="0"/>
              <a:t>光栅化将</a:t>
            </a:r>
            <a:r>
              <a:rPr lang="zh-CN" altLang="en-US" sz="1800" dirty="0">
                <a:solidFill>
                  <a:srgbClr val="FF0000"/>
                </a:solidFill>
              </a:rPr>
              <a:t>归一化坐标</a:t>
            </a:r>
            <a:r>
              <a:rPr lang="zh-CN" altLang="en-US" sz="1800" dirty="0"/>
              <a:t>转化为屏幕坐标：</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9</a:t>
            </a:fld>
            <a:endParaRPr lang="zh-CN" altLang="en-US"/>
          </a:p>
        </p:txBody>
      </p:sp>
      <p:pic>
        <p:nvPicPr>
          <p:cNvPr id="6" name="图片 5"/>
          <p:cNvPicPr>
            <a:picLocks noChangeAspect="1"/>
          </p:cNvPicPr>
          <p:nvPr/>
        </p:nvPicPr>
        <p:blipFill>
          <a:blip r:embed="rId2"/>
          <a:stretch>
            <a:fillRect/>
          </a:stretch>
        </p:blipFill>
        <p:spPr>
          <a:xfrm>
            <a:off x="4829608" y="4411951"/>
            <a:ext cx="3581933" cy="1613879"/>
          </a:xfrm>
          <a:prstGeom prst="rect">
            <a:avLst/>
          </a:prstGeom>
        </p:spPr>
      </p:pic>
      <p:pic>
        <p:nvPicPr>
          <p:cNvPr id="11" name="图片 10"/>
          <p:cNvPicPr>
            <a:picLocks noChangeAspect="1"/>
          </p:cNvPicPr>
          <p:nvPr/>
        </p:nvPicPr>
        <p:blipFill>
          <a:blip r:embed="rId3"/>
          <a:stretch>
            <a:fillRect/>
          </a:stretch>
        </p:blipFill>
        <p:spPr>
          <a:xfrm>
            <a:off x="1350515" y="4253545"/>
            <a:ext cx="3203965" cy="1799514"/>
          </a:xfrm>
          <a:prstGeom prst="rect">
            <a:avLst/>
          </a:prstGeom>
        </p:spPr>
      </p:pic>
      <p:grpSp>
        <p:nvGrpSpPr>
          <p:cNvPr id="12" name="Group 4"/>
          <p:cNvGrpSpPr/>
          <p:nvPr/>
        </p:nvGrpSpPr>
        <p:grpSpPr bwMode="auto">
          <a:xfrm>
            <a:off x="5670832" y="2153691"/>
            <a:ext cx="2370989" cy="1755764"/>
            <a:chOff x="431" y="1725"/>
            <a:chExt cx="2112" cy="1478"/>
          </a:xfrm>
        </p:grpSpPr>
        <p:sp>
          <p:nvSpPr>
            <p:cNvPr id="13" name="Freeform 5"/>
            <p:cNvSpPr/>
            <p:nvPr/>
          </p:nvSpPr>
          <p:spPr bwMode="auto">
            <a:xfrm>
              <a:off x="720" y="1823"/>
              <a:ext cx="1728" cy="1124"/>
            </a:xfrm>
            <a:custGeom>
              <a:avLst/>
              <a:gdLst>
                <a:gd name="T0" fmla="*/ 1620 w 4320"/>
                <a:gd name="T1" fmla="*/ 0 h 2808"/>
                <a:gd name="T2" fmla="*/ 0 w 4320"/>
                <a:gd name="T3" fmla="*/ 2184 h 2808"/>
                <a:gd name="T4" fmla="*/ 0 w 4320"/>
                <a:gd name="T5" fmla="*/ 2808 h 2808"/>
                <a:gd name="T6" fmla="*/ 4320 w 4320"/>
                <a:gd name="T7" fmla="*/ 2808 h 2808"/>
                <a:gd name="T8" fmla="*/ 1620 w 4320"/>
                <a:gd name="T9" fmla="*/ 0 h 2808"/>
              </a:gdLst>
              <a:ahLst/>
              <a:cxnLst>
                <a:cxn ang="0">
                  <a:pos x="T0" y="T1"/>
                </a:cxn>
                <a:cxn ang="0">
                  <a:pos x="T2" y="T3"/>
                </a:cxn>
                <a:cxn ang="0">
                  <a:pos x="T4" y="T5"/>
                </a:cxn>
                <a:cxn ang="0">
                  <a:pos x="T6" y="T7"/>
                </a:cxn>
                <a:cxn ang="0">
                  <a:pos x="T8" y="T9"/>
                </a:cxn>
              </a:cxnLst>
              <a:rect l="0" t="0" r="r" b="b"/>
              <a:pathLst>
                <a:path w="4320" h="2808">
                  <a:moveTo>
                    <a:pt x="1620" y="0"/>
                  </a:moveTo>
                  <a:lnTo>
                    <a:pt x="0" y="2184"/>
                  </a:lnTo>
                  <a:lnTo>
                    <a:pt x="0" y="2808"/>
                  </a:lnTo>
                  <a:lnTo>
                    <a:pt x="4320" y="2808"/>
                  </a:lnTo>
                  <a:lnTo>
                    <a:pt x="1620" y="0"/>
                  </a:lnTo>
                  <a:close/>
                </a:path>
              </a:pathLst>
            </a:custGeom>
            <a:solidFill>
              <a:srgbClr val="FFFFFF"/>
            </a:solidFill>
            <a:ln w="28575" cmpd="sng">
              <a:solidFill>
                <a:srgbClr val="FF0000"/>
              </a:solidFill>
              <a:round/>
            </a:ln>
          </p:spPr>
          <p:txBody>
            <a:bodyPr/>
            <a:lstStyle/>
            <a:p>
              <a:endParaRPr lang="zh-CN" altLang="en-US"/>
            </a:p>
          </p:txBody>
        </p:sp>
        <p:sp>
          <p:nvSpPr>
            <p:cNvPr id="14" name="Rectangle 6"/>
            <p:cNvSpPr>
              <a:spLocks noChangeAspect="1" noChangeArrowheads="1"/>
            </p:cNvSpPr>
            <p:nvPr/>
          </p:nvSpPr>
          <p:spPr bwMode="auto">
            <a:xfrm>
              <a:off x="431" y="1725"/>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Rectangle 7"/>
            <p:cNvSpPr>
              <a:spLocks noChangeAspect="1" noChangeArrowheads="1"/>
            </p:cNvSpPr>
            <p:nvPr/>
          </p:nvSpPr>
          <p:spPr bwMode="auto">
            <a:xfrm>
              <a:off x="431" y="1936"/>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Rectangle 8"/>
            <p:cNvSpPr>
              <a:spLocks noChangeAspect="1" noChangeArrowheads="1"/>
            </p:cNvSpPr>
            <p:nvPr/>
          </p:nvSpPr>
          <p:spPr bwMode="auto">
            <a:xfrm>
              <a:off x="431" y="2147"/>
              <a:ext cx="211" cy="21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Rectangle 9"/>
            <p:cNvSpPr>
              <a:spLocks noChangeAspect="1" noChangeArrowheads="1"/>
            </p:cNvSpPr>
            <p:nvPr/>
          </p:nvSpPr>
          <p:spPr bwMode="auto">
            <a:xfrm>
              <a:off x="431" y="2359"/>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 name="Rectangle 10"/>
            <p:cNvSpPr>
              <a:spLocks noChangeAspect="1" noChangeArrowheads="1"/>
            </p:cNvSpPr>
            <p:nvPr/>
          </p:nvSpPr>
          <p:spPr bwMode="auto">
            <a:xfrm>
              <a:off x="431" y="2570"/>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Rectangle 11"/>
            <p:cNvSpPr>
              <a:spLocks noChangeAspect="1" noChangeArrowheads="1"/>
            </p:cNvSpPr>
            <p:nvPr/>
          </p:nvSpPr>
          <p:spPr bwMode="auto">
            <a:xfrm>
              <a:off x="431" y="2781"/>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 name="Rectangle 12"/>
            <p:cNvSpPr>
              <a:spLocks noChangeAspect="1" noChangeArrowheads="1"/>
            </p:cNvSpPr>
            <p:nvPr/>
          </p:nvSpPr>
          <p:spPr bwMode="auto">
            <a:xfrm>
              <a:off x="431" y="2992"/>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Rectangle 13"/>
            <p:cNvSpPr>
              <a:spLocks noChangeAspect="1" noChangeArrowheads="1"/>
            </p:cNvSpPr>
            <p:nvPr/>
          </p:nvSpPr>
          <p:spPr bwMode="auto">
            <a:xfrm>
              <a:off x="642" y="1725"/>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 name="Rectangle 14"/>
            <p:cNvSpPr>
              <a:spLocks noChangeAspect="1" noChangeArrowheads="1"/>
            </p:cNvSpPr>
            <p:nvPr/>
          </p:nvSpPr>
          <p:spPr bwMode="auto">
            <a:xfrm>
              <a:off x="642" y="1936"/>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 name="Rectangle 15"/>
            <p:cNvSpPr>
              <a:spLocks noChangeAspect="1" noChangeArrowheads="1"/>
            </p:cNvSpPr>
            <p:nvPr/>
          </p:nvSpPr>
          <p:spPr bwMode="auto">
            <a:xfrm>
              <a:off x="642" y="2147"/>
              <a:ext cx="211" cy="21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 name="Rectangle 16"/>
            <p:cNvSpPr>
              <a:spLocks noChangeAspect="1" noChangeArrowheads="1"/>
            </p:cNvSpPr>
            <p:nvPr/>
          </p:nvSpPr>
          <p:spPr bwMode="auto">
            <a:xfrm>
              <a:off x="642" y="2359"/>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Rectangle 17"/>
            <p:cNvSpPr>
              <a:spLocks noChangeAspect="1" noChangeArrowheads="1"/>
            </p:cNvSpPr>
            <p:nvPr/>
          </p:nvSpPr>
          <p:spPr bwMode="auto">
            <a:xfrm>
              <a:off x="642" y="2570"/>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Rectangle 18"/>
            <p:cNvSpPr>
              <a:spLocks noChangeAspect="1" noChangeArrowheads="1"/>
            </p:cNvSpPr>
            <p:nvPr/>
          </p:nvSpPr>
          <p:spPr bwMode="auto">
            <a:xfrm>
              <a:off x="642" y="2781"/>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Rectangle 19"/>
            <p:cNvSpPr>
              <a:spLocks noChangeAspect="1" noChangeArrowheads="1"/>
            </p:cNvSpPr>
            <p:nvPr/>
          </p:nvSpPr>
          <p:spPr bwMode="auto">
            <a:xfrm>
              <a:off x="642" y="2992"/>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Rectangle 20"/>
            <p:cNvSpPr>
              <a:spLocks noChangeAspect="1" noChangeArrowheads="1"/>
            </p:cNvSpPr>
            <p:nvPr/>
          </p:nvSpPr>
          <p:spPr bwMode="auto">
            <a:xfrm>
              <a:off x="854" y="1725"/>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 name="Rectangle 21"/>
            <p:cNvSpPr>
              <a:spLocks noChangeAspect="1" noChangeArrowheads="1"/>
            </p:cNvSpPr>
            <p:nvPr/>
          </p:nvSpPr>
          <p:spPr bwMode="auto">
            <a:xfrm>
              <a:off x="854" y="1936"/>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Rectangle 22"/>
            <p:cNvSpPr>
              <a:spLocks noChangeAspect="1" noChangeArrowheads="1"/>
            </p:cNvSpPr>
            <p:nvPr/>
          </p:nvSpPr>
          <p:spPr bwMode="auto">
            <a:xfrm>
              <a:off x="854" y="2147"/>
              <a:ext cx="211" cy="21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Rectangle 23"/>
            <p:cNvSpPr>
              <a:spLocks noChangeAspect="1" noChangeArrowheads="1"/>
            </p:cNvSpPr>
            <p:nvPr/>
          </p:nvSpPr>
          <p:spPr bwMode="auto">
            <a:xfrm>
              <a:off x="854" y="2359"/>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Rectangle 24"/>
            <p:cNvSpPr>
              <a:spLocks noChangeAspect="1" noChangeArrowheads="1"/>
            </p:cNvSpPr>
            <p:nvPr/>
          </p:nvSpPr>
          <p:spPr bwMode="auto">
            <a:xfrm>
              <a:off x="854" y="2570"/>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Rectangle 25"/>
            <p:cNvSpPr>
              <a:spLocks noChangeAspect="1" noChangeArrowheads="1"/>
            </p:cNvSpPr>
            <p:nvPr/>
          </p:nvSpPr>
          <p:spPr bwMode="auto">
            <a:xfrm>
              <a:off x="854" y="2781"/>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Rectangle 26"/>
            <p:cNvSpPr>
              <a:spLocks noChangeAspect="1" noChangeArrowheads="1"/>
            </p:cNvSpPr>
            <p:nvPr/>
          </p:nvSpPr>
          <p:spPr bwMode="auto">
            <a:xfrm>
              <a:off x="854" y="2992"/>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35" name="Rectangle 27"/>
            <p:cNvSpPr>
              <a:spLocks noChangeAspect="1" noChangeArrowheads="1"/>
            </p:cNvSpPr>
            <p:nvPr/>
          </p:nvSpPr>
          <p:spPr bwMode="auto">
            <a:xfrm>
              <a:off x="1065" y="1725"/>
              <a:ext cx="212"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Rectangle 28"/>
            <p:cNvSpPr>
              <a:spLocks noChangeAspect="1" noChangeArrowheads="1"/>
            </p:cNvSpPr>
            <p:nvPr/>
          </p:nvSpPr>
          <p:spPr bwMode="auto">
            <a:xfrm>
              <a:off x="1065" y="1936"/>
              <a:ext cx="212"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Rectangle 29"/>
            <p:cNvSpPr>
              <a:spLocks noChangeAspect="1" noChangeArrowheads="1"/>
            </p:cNvSpPr>
            <p:nvPr/>
          </p:nvSpPr>
          <p:spPr bwMode="auto">
            <a:xfrm>
              <a:off x="1065" y="2147"/>
              <a:ext cx="212" cy="21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Rectangle 30"/>
            <p:cNvSpPr>
              <a:spLocks noChangeAspect="1" noChangeArrowheads="1"/>
            </p:cNvSpPr>
            <p:nvPr/>
          </p:nvSpPr>
          <p:spPr bwMode="auto">
            <a:xfrm>
              <a:off x="1065" y="2359"/>
              <a:ext cx="212"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39" name="Rectangle 31"/>
            <p:cNvSpPr>
              <a:spLocks noChangeAspect="1" noChangeArrowheads="1"/>
            </p:cNvSpPr>
            <p:nvPr/>
          </p:nvSpPr>
          <p:spPr bwMode="auto">
            <a:xfrm>
              <a:off x="1065" y="2570"/>
              <a:ext cx="212"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40" name="Rectangle 32"/>
            <p:cNvSpPr>
              <a:spLocks noChangeAspect="1" noChangeArrowheads="1"/>
            </p:cNvSpPr>
            <p:nvPr/>
          </p:nvSpPr>
          <p:spPr bwMode="auto">
            <a:xfrm>
              <a:off x="1065" y="2781"/>
              <a:ext cx="212"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41" name="Rectangle 33"/>
            <p:cNvSpPr>
              <a:spLocks noChangeAspect="1" noChangeArrowheads="1"/>
            </p:cNvSpPr>
            <p:nvPr/>
          </p:nvSpPr>
          <p:spPr bwMode="auto">
            <a:xfrm>
              <a:off x="1065" y="2992"/>
              <a:ext cx="212"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42" name="Rectangle 34"/>
            <p:cNvSpPr>
              <a:spLocks noChangeAspect="1" noChangeArrowheads="1"/>
            </p:cNvSpPr>
            <p:nvPr/>
          </p:nvSpPr>
          <p:spPr bwMode="auto">
            <a:xfrm>
              <a:off x="1277" y="1725"/>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Rectangle 35"/>
            <p:cNvSpPr>
              <a:spLocks noChangeAspect="1" noChangeArrowheads="1"/>
            </p:cNvSpPr>
            <p:nvPr/>
          </p:nvSpPr>
          <p:spPr bwMode="auto">
            <a:xfrm>
              <a:off x="1277" y="1936"/>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Rectangle 36"/>
            <p:cNvSpPr>
              <a:spLocks noChangeAspect="1" noChangeArrowheads="1"/>
            </p:cNvSpPr>
            <p:nvPr/>
          </p:nvSpPr>
          <p:spPr bwMode="auto">
            <a:xfrm>
              <a:off x="1277" y="2147"/>
              <a:ext cx="211" cy="21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Rectangle 37"/>
            <p:cNvSpPr>
              <a:spLocks noChangeAspect="1" noChangeArrowheads="1"/>
            </p:cNvSpPr>
            <p:nvPr/>
          </p:nvSpPr>
          <p:spPr bwMode="auto">
            <a:xfrm>
              <a:off x="1277" y="2359"/>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46" name="Rectangle 38"/>
            <p:cNvSpPr>
              <a:spLocks noChangeAspect="1" noChangeArrowheads="1"/>
            </p:cNvSpPr>
            <p:nvPr/>
          </p:nvSpPr>
          <p:spPr bwMode="auto">
            <a:xfrm>
              <a:off x="1277" y="2570"/>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47" name="Rectangle 39"/>
            <p:cNvSpPr>
              <a:spLocks noChangeAspect="1" noChangeArrowheads="1"/>
            </p:cNvSpPr>
            <p:nvPr/>
          </p:nvSpPr>
          <p:spPr bwMode="auto">
            <a:xfrm>
              <a:off x="1277" y="2781"/>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48" name="Rectangle 40"/>
            <p:cNvSpPr>
              <a:spLocks noChangeAspect="1" noChangeArrowheads="1"/>
            </p:cNvSpPr>
            <p:nvPr/>
          </p:nvSpPr>
          <p:spPr bwMode="auto">
            <a:xfrm>
              <a:off x="1277" y="2992"/>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49" name="Rectangle 41"/>
            <p:cNvSpPr>
              <a:spLocks noChangeAspect="1" noChangeArrowheads="1"/>
            </p:cNvSpPr>
            <p:nvPr/>
          </p:nvSpPr>
          <p:spPr bwMode="auto">
            <a:xfrm>
              <a:off x="1488" y="1725"/>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Rectangle 42"/>
            <p:cNvSpPr>
              <a:spLocks noChangeAspect="1" noChangeArrowheads="1"/>
            </p:cNvSpPr>
            <p:nvPr/>
          </p:nvSpPr>
          <p:spPr bwMode="auto">
            <a:xfrm>
              <a:off x="1488" y="1936"/>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Rectangle 43"/>
            <p:cNvSpPr>
              <a:spLocks noChangeAspect="1" noChangeArrowheads="1"/>
            </p:cNvSpPr>
            <p:nvPr/>
          </p:nvSpPr>
          <p:spPr bwMode="auto">
            <a:xfrm>
              <a:off x="1488" y="2147"/>
              <a:ext cx="211" cy="212"/>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52" name="Rectangle 44"/>
            <p:cNvSpPr>
              <a:spLocks noChangeAspect="1" noChangeArrowheads="1"/>
            </p:cNvSpPr>
            <p:nvPr/>
          </p:nvSpPr>
          <p:spPr bwMode="auto">
            <a:xfrm>
              <a:off x="1488" y="2359"/>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53" name="Rectangle 45"/>
            <p:cNvSpPr>
              <a:spLocks noChangeAspect="1" noChangeArrowheads="1"/>
            </p:cNvSpPr>
            <p:nvPr/>
          </p:nvSpPr>
          <p:spPr bwMode="auto">
            <a:xfrm>
              <a:off x="1488" y="2570"/>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54" name="Rectangle 46"/>
            <p:cNvSpPr>
              <a:spLocks noChangeAspect="1" noChangeArrowheads="1"/>
            </p:cNvSpPr>
            <p:nvPr/>
          </p:nvSpPr>
          <p:spPr bwMode="auto">
            <a:xfrm>
              <a:off x="1488" y="2781"/>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55" name="Rectangle 47"/>
            <p:cNvSpPr>
              <a:spLocks noChangeAspect="1" noChangeArrowheads="1"/>
            </p:cNvSpPr>
            <p:nvPr/>
          </p:nvSpPr>
          <p:spPr bwMode="auto">
            <a:xfrm>
              <a:off x="1488" y="2992"/>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56" name="Rectangle 48"/>
            <p:cNvSpPr>
              <a:spLocks noChangeAspect="1" noChangeArrowheads="1"/>
            </p:cNvSpPr>
            <p:nvPr/>
          </p:nvSpPr>
          <p:spPr bwMode="auto">
            <a:xfrm>
              <a:off x="1700" y="1725"/>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 name="Rectangle 49"/>
            <p:cNvSpPr>
              <a:spLocks noChangeAspect="1" noChangeArrowheads="1"/>
            </p:cNvSpPr>
            <p:nvPr/>
          </p:nvSpPr>
          <p:spPr bwMode="auto">
            <a:xfrm>
              <a:off x="1700" y="1936"/>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 name="Rectangle 50"/>
            <p:cNvSpPr>
              <a:spLocks noChangeAspect="1" noChangeArrowheads="1"/>
            </p:cNvSpPr>
            <p:nvPr/>
          </p:nvSpPr>
          <p:spPr bwMode="auto">
            <a:xfrm>
              <a:off x="1700" y="2147"/>
              <a:ext cx="211" cy="212"/>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59" name="Rectangle 51"/>
            <p:cNvSpPr>
              <a:spLocks noChangeAspect="1" noChangeArrowheads="1"/>
            </p:cNvSpPr>
            <p:nvPr/>
          </p:nvSpPr>
          <p:spPr bwMode="auto">
            <a:xfrm>
              <a:off x="1700" y="2359"/>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60" name="Rectangle 52"/>
            <p:cNvSpPr>
              <a:spLocks noChangeAspect="1" noChangeArrowheads="1"/>
            </p:cNvSpPr>
            <p:nvPr/>
          </p:nvSpPr>
          <p:spPr bwMode="auto">
            <a:xfrm>
              <a:off x="1700" y="2570"/>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61" name="Rectangle 53"/>
            <p:cNvSpPr>
              <a:spLocks noChangeAspect="1" noChangeArrowheads="1"/>
            </p:cNvSpPr>
            <p:nvPr/>
          </p:nvSpPr>
          <p:spPr bwMode="auto">
            <a:xfrm>
              <a:off x="1700" y="2781"/>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62" name="Rectangle 54"/>
            <p:cNvSpPr>
              <a:spLocks noChangeAspect="1" noChangeArrowheads="1"/>
            </p:cNvSpPr>
            <p:nvPr/>
          </p:nvSpPr>
          <p:spPr bwMode="auto">
            <a:xfrm>
              <a:off x="1700" y="2992"/>
              <a:ext cx="211"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63" name="Rectangle 55"/>
            <p:cNvSpPr>
              <a:spLocks noChangeAspect="1" noChangeArrowheads="1"/>
            </p:cNvSpPr>
            <p:nvPr/>
          </p:nvSpPr>
          <p:spPr bwMode="auto">
            <a:xfrm>
              <a:off x="1911" y="1725"/>
              <a:ext cx="210"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 name="Rectangle 56"/>
            <p:cNvSpPr>
              <a:spLocks noChangeAspect="1" noChangeArrowheads="1"/>
            </p:cNvSpPr>
            <p:nvPr/>
          </p:nvSpPr>
          <p:spPr bwMode="auto">
            <a:xfrm>
              <a:off x="1911" y="1936"/>
              <a:ext cx="210"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5" name="Rectangle 57"/>
            <p:cNvSpPr>
              <a:spLocks noChangeAspect="1" noChangeArrowheads="1"/>
            </p:cNvSpPr>
            <p:nvPr/>
          </p:nvSpPr>
          <p:spPr bwMode="auto">
            <a:xfrm>
              <a:off x="1911" y="2147"/>
              <a:ext cx="210" cy="21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6" name="Rectangle 58"/>
            <p:cNvSpPr>
              <a:spLocks noChangeAspect="1" noChangeArrowheads="1"/>
            </p:cNvSpPr>
            <p:nvPr/>
          </p:nvSpPr>
          <p:spPr bwMode="auto">
            <a:xfrm>
              <a:off x="1911" y="2359"/>
              <a:ext cx="210"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Rectangle 59"/>
            <p:cNvSpPr>
              <a:spLocks noChangeAspect="1" noChangeArrowheads="1"/>
            </p:cNvSpPr>
            <p:nvPr/>
          </p:nvSpPr>
          <p:spPr bwMode="auto">
            <a:xfrm>
              <a:off x="1911" y="2570"/>
              <a:ext cx="210"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68" name="Rectangle 60"/>
            <p:cNvSpPr>
              <a:spLocks noChangeAspect="1" noChangeArrowheads="1"/>
            </p:cNvSpPr>
            <p:nvPr/>
          </p:nvSpPr>
          <p:spPr bwMode="auto">
            <a:xfrm>
              <a:off x="1911" y="2781"/>
              <a:ext cx="210"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69" name="Rectangle 61"/>
            <p:cNvSpPr>
              <a:spLocks noChangeAspect="1" noChangeArrowheads="1"/>
            </p:cNvSpPr>
            <p:nvPr/>
          </p:nvSpPr>
          <p:spPr bwMode="auto">
            <a:xfrm>
              <a:off x="1911" y="2992"/>
              <a:ext cx="210" cy="211"/>
            </a:xfrm>
            <a:prstGeom prst="rect">
              <a:avLst/>
            </a:prstGeom>
            <a:noFill/>
            <a:ln w="9525">
              <a:solidFill>
                <a:srgbClr val="000000"/>
              </a:solidFill>
              <a:miter lim="800000"/>
            </a:ln>
            <a:extLst>
              <a:ext uri="{909E8E84-426E-40DD-AFC4-6F175D3DCCD1}">
                <a14:hiddenFill xmlns:a14="http://schemas.microsoft.com/office/drawing/2010/main">
                  <a:solidFill>
                    <a:srgbClr val="C0C0C0"/>
                  </a:solidFill>
                </a14:hiddenFill>
              </a:ext>
            </a:extLst>
          </p:spPr>
          <p:txBody>
            <a:bodyPr/>
            <a:lstStyle/>
            <a:p>
              <a:endParaRPr lang="zh-CN" altLang="en-US"/>
            </a:p>
          </p:txBody>
        </p:sp>
        <p:sp>
          <p:nvSpPr>
            <p:cNvPr id="70" name="Rectangle 62"/>
            <p:cNvSpPr>
              <a:spLocks noChangeAspect="1" noChangeArrowheads="1"/>
            </p:cNvSpPr>
            <p:nvPr/>
          </p:nvSpPr>
          <p:spPr bwMode="auto">
            <a:xfrm>
              <a:off x="2121" y="1725"/>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Rectangle 63"/>
            <p:cNvSpPr>
              <a:spLocks noChangeAspect="1" noChangeArrowheads="1"/>
            </p:cNvSpPr>
            <p:nvPr/>
          </p:nvSpPr>
          <p:spPr bwMode="auto">
            <a:xfrm>
              <a:off x="2121" y="1936"/>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Rectangle 64"/>
            <p:cNvSpPr>
              <a:spLocks noChangeAspect="1" noChangeArrowheads="1"/>
            </p:cNvSpPr>
            <p:nvPr/>
          </p:nvSpPr>
          <p:spPr bwMode="auto">
            <a:xfrm>
              <a:off x="2121" y="2147"/>
              <a:ext cx="211" cy="21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 name="Rectangle 65"/>
            <p:cNvSpPr>
              <a:spLocks noChangeAspect="1" noChangeArrowheads="1"/>
            </p:cNvSpPr>
            <p:nvPr/>
          </p:nvSpPr>
          <p:spPr bwMode="auto">
            <a:xfrm>
              <a:off x="2121" y="2359"/>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4" name="Rectangle 66"/>
            <p:cNvSpPr>
              <a:spLocks noChangeAspect="1" noChangeArrowheads="1"/>
            </p:cNvSpPr>
            <p:nvPr/>
          </p:nvSpPr>
          <p:spPr bwMode="auto">
            <a:xfrm>
              <a:off x="2121" y="2570"/>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 name="Rectangle 67"/>
            <p:cNvSpPr>
              <a:spLocks noChangeAspect="1" noChangeArrowheads="1"/>
            </p:cNvSpPr>
            <p:nvPr/>
          </p:nvSpPr>
          <p:spPr bwMode="auto">
            <a:xfrm>
              <a:off x="2121" y="2781"/>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6" name="Rectangle 68"/>
            <p:cNvSpPr>
              <a:spLocks noChangeAspect="1" noChangeArrowheads="1"/>
            </p:cNvSpPr>
            <p:nvPr/>
          </p:nvSpPr>
          <p:spPr bwMode="auto">
            <a:xfrm>
              <a:off x="2121" y="2992"/>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Rectangle 69"/>
            <p:cNvSpPr>
              <a:spLocks noChangeAspect="1" noChangeArrowheads="1"/>
            </p:cNvSpPr>
            <p:nvPr/>
          </p:nvSpPr>
          <p:spPr bwMode="auto">
            <a:xfrm>
              <a:off x="2332" y="1725"/>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8" name="Rectangle 70"/>
            <p:cNvSpPr>
              <a:spLocks noChangeAspect="1" noChangeArrowheads="1"/>
            </p:cNvSpPr>
            <p:nvPr/>
          </p:nvSpPr>
          <p:spPr bwMode="auto">
            <a:xfrm>
              <a:off x="2332" y="1936"/>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Rectangle 71"/>
            <p:cNvSpPr>
              <a:spLocks noChangeAspect="1" noChangeArrowheads="1"/>
            </p:cNvSpPr>
            <p:nvPr/>
          </p:nvSpPr>
          <p:spPr bwMode="auto">
            <a:xfrm>
              <a:off x="2332" y="2147"/>
              <a:ext cx="211" cy="21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0" name="Rectangle 72"/>
            <p:cNvSpPr>
              <a:spLocks noChangeAspect="1" noChangeArrowheads="1"/>
            </p:cNvSpPr>
            <p:nvPr/>
          </p:nvSpPr>
          <p:spPr bwMode="auto">
            <a:xfrm>
              <a:off x="2332" y="2359"/>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Rectangle 73"/>
            <p:cNvSpPr>
              <a:spLocks noChangeAspect="1" noChangeArrowheads="1"/>
            </p:cNvSpPr>
            <p:nvPr/>
          </p:nvSpPr>
          <p:spPr bwMode="auto">
            <a:xfrm>
              <a:off x="2332" y="2570"/>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 name="Rectangle 74"/>
            <p:cNvSpPr>
              <a:spLocks noChangeAspect="1" noChangeArrowheads="1"/>
            </p:cNvSpPr>
            <p:nvPr/>
          </p:nvSpPr>
          <p:spPr bwMode="auto">
            <a:xfrm>
              <a:off x="2332" y="2781"/>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Rectangle 75"/>
            <p:cNvSpPr>
              <a:spLocks noChangeAspect="1" noChangeArrowheads="1"/>
            </p:cNvSpPr>
            <p:nvPr/>
          </p:nvSpPr>
          <p:spPr bwMode="auto">
            <a:xfrm>
              <a:off x="2332" y="2992"/>
              <a:ext cx="211" cy="21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4" name="Oval 76"/>
            <p:cNvSpPr>
              <a:spLocks noChangeAspect="1" noChangeArrowheads="1"/>
            </p:cNvSpPr>
            <p:nvPr/>
          </p:nvSpPr>
          <p:spPr bwMode="auto">
            <a:xfrm>
              <a:off x="1326" y="1785"/>
              <a:ext cx="91" cy="91"/>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5" name="Oval 77"/>
            <p:cNvSpPr>
              <a:spLocks noChangeAspect="1" noChangeArrowheads="1"/>
            </p:cNvSpPr>
            <p:nvPr/>
          </p:nvSpPr>
          <p:spPr bwMode="auto">
            <a:xfrm>
              <a:off x="675" y="2653"/>
              <a:ext cx="91" cy="91"/>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6" name="Oval 78"/>
            <p:cNvSpPr>
              <a:spLocks noChangeAspect="1" noChangeArrowheads="1"/>
            </p:cNvSpPr>
            <p:nvPr/>
          </p:nvSpPr>
          <p:spPr bwMode="auto">
            <a:xfrm>
              <a:off x="675" y="2880"/>
              <a:ext cx="91" cy="91"/>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87" name="Oval 79"/>
            <p:cNvSpPr>
              <a:spLocks noChangeAspect="1" noChangeArrowheads="1"/>
            </p:cNvSpPr>
            <p:nvPr/>
          </p:nvSpPr>
          <p:spPr bwMode="auto">
            <a:xfrm>
              <a:off x="2393" y="2886"/>
              <a:ext cx="91" cy="91"/>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88" name="Text Box 80"/>
          <p:cNvSpPr txBox="1">
            <a:spLocks noChangeArrowheads="1"/>
          </p:cNvSpPr>
          <p:nvPr/>
        </p:nvSpPr>
        <p:spPr bwMode="auto">
          <a:xfrm>
            <a:off x="6408215" y="2497637"/>
            <a:ext cx="6492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6000" dirty="0">
                <a:solidFill>
                  <a:srgbClr val="33CC33"/>
                </a:solidFill>
              </a:rPr>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2ZmZDFmMDAxZTdjYzc3Y2U4NTc1ZTNlYmMzNjNlZjY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TotalTime>
  <Words>3862</Words>
  <Application>Microsoft Macintosh PowerPoint</Application>
  <PresentationFormat>On-screen Show (4:3)</PresentationFormat>
  <Paragraphs>615</Paragraphs>
  <Slides>62</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04b</vt:lpstr>
      <vt:lpstr>微软雅黑</vt:lpstr>
      <vt:lpstr>华文楷体</vt:lpstr>
      <vt:lpstr>叶根友刀锋黑草</vt:lpstr>
      <vt:lpstr>Arial</vt:lpstr>
      <vt:lpstr>Calibri</vt:lpstr>
      <vt:lpstr>Cambria Math</vt:lpstr>
      <vt:lpstr>Trebuchet MS</vt:lpstr>
      <vt:lpstr>Wingdings</vt:lpstr>
      <vt:lpstr>Office 主题</vt:lpstr>
      <vt:lpstr>PowerPoint Presentation</vt:lpstr>
      <vt:lpstr>期末测试 </vt:lpstr>
      <vt:lpstr>知识点回顾 - 主要任务</vt:lpstr>
      <vt:lpstr>知识点回顾 - 几何处理</vt:lpstr>
      <vt:lpstr>知识点回顾 - Cohen-Sutherland算法</vt:lpstr>
      <vt:lpstr>知识点回顾 - Liang-Barsky算法</vt:lpstr>
      <vt:lpstr>知识点回顾 - Liang-Barsky算法</vt:lpstr>
      <vt:lpstr>知识点回顾 - 多边形的裁剪</vt:lpstr>
      <vt:lpstr>知识点回顾 - 光栅化</vt:lpstr>
      <vt:lpstr>知识点回顾 - DDA算法</vt:lpstr>
      <vt:lpstr>知识点回顾 - 环绕测试法</vt:lpstr>
      <vt:lpstr>知识点回顾 - 片元处理</vt:lpstr>
      <vt:lpstr>大纲</vt:lpstr>
      <vt:lpstr>内容提要</vt:lpstr>
      <vt:lpstr>大纲</vt:lpstr>
      <vt:lpstr>缓存</vt:lpstr>
      <vt:lpstr>OpenGL的帧缓存</vt:lpstr>
      <vt:lpstr>数字图像</vt:lpstr>
      <vt:lpstr>缓存的写操作</vt:lpstr>
      <vt:lpstr>写入模式</vt:lpstr>
      <vt:lpstr>16种逻辑运算</vt:lpstr>
      <vt:lpstr>大纲</vt:lpstr>
      <vt:lpstr>几何建模的局限</vt:lpstr>
      <vt:lpstr>桔子的模型</vt:lpstr>
      <vt:lpstr>三种映射方法</vt:lpstr>
      <vt:lpstr>纹理映射</vt:lpstr>
      <vt:lpstr>如何实现？</vt:lpstr>
      <vt:lpstr>坐标系</vt:lpstr>
      <vt:lpstr>映射函数</vt:lpstr>
      <vt:lpstr>逆映射</vt:lpstr>
      <vt:lpstr>像素赋色</vt:lpstr>
      <vt:lpstr>像素赋色</vt:lpstr>
      <vt:lpstr>线性纹理映射</vt:lpstr>
      <vt:lpstr>两步映射</vt:lpstr>
      <vt:lpstr>大纲</vt:lpstr>
      <vt:lpstr>OpenGL与纹理</vt:lpstr>
      <vt:lpstr>基本策略</vt:lpstr>
      <vt:lpstr>创建纹理对象</vt:lpstr>
      <vt:lpstr>指定纹理图像</vt:lpstr>
      <vt:lpstr>纹理坐标</vt:lpstr>
      <vt:lpstr>纹理采样器</vt:lpstr>
      <vt:lpstr>插值</vt:lpstr>
      <vt:lpstr>变形</vt:lpstr>
      <vt:lpstr>纹理参数</vt:lpstr>
      <vt:lpstr>纹理采样</vt:lpstr>
      <vt:lpstr>放大与缩小</vt:lpstr>
      <vt:lpstr>滤波模式</vt:lpstr>
      <vt:lpstr>Mipmapping技术</vt:lpstr>
      <vt:lpstr>Mipmapping技术</vt:lpstr>
      <vt:lpstr>最终绘制方式</vt:lpstr>
      <vt:lpstr>多重纹理</vt:lpstr>
      <vt:lpstr>纹理生成</vt:lpstr>
      <vt:lpstr>大纲</vt:lpstr>
      <vt:lpstr>环境映射</vt:lpstr>
      <vt:lpstr>解决方法</vt:lpstr>
      <vt:lpstr>凹凸映射</vt:lpstr>
      <vt:lpstr>基本想法</vt:lpstr>
      <vt:lpstr>实验4.1</vt:lpstr>
      <vt:lpstr>实验四</vt:lpstr>
      <vt:lpstr>期末大作业</vt:lpstr>
      <vt:lpstr>期末大作业</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Microsoft Office User</cp:lastModifiedBy>
  <cp:revision>261</cp:revision>
  <dcterms:created xsi:type="dcterms:W3CDTF">2016-08-04T07:29:00Z</dcterms:created>
  <dcterms:modified xsi:type="dcterms:W3CDTF">2023-11-20T02:18:44Z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E546D6F2260C4128A8F52239BF62E678_12</vt:lpwstr>
  </property>
  <property fmtid="{D5CDD505-2E9C-101B-9397-08002B2CF9AE}" pid="3" name="KSOProductBuildVer">
    <vt:lpwstr>2052-12.1.0.15374</vt:lpwstr>
  </property>
</Properties>
</file>